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42" r:id="rId2"/>
    <p:sldMasterId id="2147483751" r:id="rId3"/>
  </p:sldMasterIdLst>
  <p:notesMasterIdLst>
    <p:notesMasterId r:id="rId42"/>
  </p:notesMasterIdLst>
  <p:sldIdLst>
    <p:sldId id="256" r:id="rId4"/>
    <p:sldId id="420" r:id="rId5"/>
    <p:sldId id="458" r:id="rId6"/>
    <p:sldId id="421" r:id="rId7"/>
    <p:sldId id="422" r:id="rId8"/>
    <p:sldId id="423" r:id="rId9"/>
    <p:sldId id="424" r:id="rId10"/>
    <p:sldId id="425" r:id="rId11"/>
    <p:sldId id="426" r:id="rId12"/>
    <p:sldId id="427" r:id="rId13"/>
    <p:sldId id="428" r:id="rId14"/>
    <p:sldId id="429" r:id="rId15"/>
    <p:sldId id="430" r:id="rId16"/>
    <p:sldId id="431" r:id="rId17"/>
    <p:sldId id="459" r:id="rId18"/>
    <p:sldId id="432" r:id="rId19"/>
    <p:sldId id="433" r:id="rId20"/>
    <p:sldId id="434" r:id="rId21"/>
    <p:sldId id="435" r:id="rId22"/>
    <p:sldId id="436" r:id="rId23"/>
    <p:sldId id="437" r:id="rId24"/>
    <p:sldId id="438" r:id="rId25"/>
    <p:sldId id="439" r:id="rId26"/>
    <p:sldId id="440" r:id="rId27"/>
    <p:sldId id="441" r:id="rId28"/>
    <p:sldId id="457" r:id="rId29"/>
    <p:sldId id="451" r:id="rId30"/>
    <p:sldId id="452" r:id="rId31"/>
    <p:sldId id="453" r:id="rId32"/>
    <p:sldId id="454" r:id="rId33"/>
    <p:sldId id="455" r:id="rId34"/>
    <p:sldId id="456" r:id="rId35"/>
    <p:sldId id="445" r:id="rId36"/>
    <p:sldId id="443" r:id="rId37"/>
    <p:sldId id="446" r:id="rId38"/>
    <p:sldId id="447" r:id="rId39"/>
    <p:sldId id="448" r:id="rId40"/>
    <p:sldId id="449" r:id="rId41"/>
  </p:sldIdLst>
  <p:sldSz cx="9144000" cy="5715000" type="screen16x10"/>
  <p:notesSz cx="9601200" cy="7315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32" userDrawn="1">
          <p15:clr>
            <a:srgbClr val="A4A3A4"/>
          </p15:clr>
        </p15:guide>
        <p15:guide id="2" orient="horz" pos="131">
          <p15:clr>
            <a:srgbClr val="A4A3A4"/>
          </p15:clr>
        </p15:guide>
        <p15:guide id="3" orient="horz" pos="3173" userDrawn="1">
          <p15:clr>
            <a:srgbClr val="A4A3A4"/>
          </p15:clr>
        </p15:guide>
        <p15:guide id="6" orient="horz" pos="504" userDrawn="1">
          <p15:clr>
            <a:srgbClr val="A4A3A4"/>
          </p15:clr>
        </p15:guide>
        <p15:guide id="8" pos="288" userDrawn="1">
          <p15:clr>
            <a:srgbClr val="A4A3A4"/>
          </p15:clr>
        </p15:guide>
        <p15:guide id="9" pos="5472" userDrawn="1">
          <p15:clr>
            <a:srgbClr val="A4A3A4"/>
          </p15:clr>
        </p15:guide>
      </p15:sldGuideLst>
    </p:ext>
    <p:ext uri="{2D200454-40CA-4A62-9FC3-DE9A4176ACB9}">
      <p15:notesGuideLst xmlns:p15="http://schemas.microsoft.com/office/powerpoint/2012/main">
        <p15:guide id="1" orient="horz" pos="2278" userDrawn="1">
          <p15:clr>
            <a:srgbClr val="A4A3A4"/>
          </p15:clr>
        </p15:guide>
        <p15:guide id="2" pos="302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BB6"/>
    <a:srgbClr val="0154A0"/>
    <a:srgbClr val="0048AA"/>
    <a:srgbClr val="138F91"/>
    <a:srgbClr val="00A8F1"/>
    <a:srgbClr val="EBFFFF"/>
    <a:srgbClr val="DDFEFF"/>
    <a:srgbClr val="0951A3"/>
    <a:srgbClr val="1B498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68" autoAdjust="0"/>
    <p:restoredTop sz="86715" autoAdjust="0"/>
  </p:normalViewPr>
  <p:slideViewPr>
    <p:cSldViewPr snapToGrid="0" snapToObjects="1">
      <p:cViewPr varScale="1">
        <p:scale>
          <a:sx n="73" d="100"/>
          <a:sy n="73" d="100"/>
        </p:scale>
        <p:origin x="960" y="54"/>
      </p:cViewPr>
      <p:guideLst>
        <p:guide orient="horz" pos="3432"/>
        <p:guide orient="horz" pos="131"/>
        <p:guide orient="horz" pos="3173"/>
        <p:guide orient="horz" pos="504"/>
        <p:guide pos="288"/>
        <p:guide pos="5472"/>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showGuides="1">
      <p:cViewPr>
        <p:scale>
          <a:sx n="66" d="100"/>
          <a:sy n="66" d="100"/>
        </p:scale>
        <p:origin x="1980" y="96"/>
      </p:cViewPr>
      <p:guideLst>
        <p:guide orient="horz" pos="2278"/>
        <p:guide pos="302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98475" y="1084263"/>
            <a:ext cx="8253413" cy="5159375"/>
          </a:xfrm>
          <a:prstGeom prst="rect">
            <a:avLst/>
          </a:prstGeom>
          <a:noFill/>
          <a:ln w="12700">
            <a:solidFill>
              <a:prstClr val="black"/>
            </a:solidFill>
          </a:ln>
        </p:spPr>
        <p:txBody>
          <a:bodyPr vert="horz" lIns="96661" tIns="48331" rIns="96661" bIns="48331" rtlCol="0" anchor="ctr"/>
          <a:lstStyle/>
          <a:p>
            <a:endParaRPr lang="en-US"/>
          </a:p>
        </p:txBody>
      </p:sp>
      <p:sp>
        <p:nvSpPr>
          <p:cNvPr id="6" name="Footer Placeholder 5"/>
          <p:cNvSpPr>
            <a:spLocks noGrp="1"/>
          </p:cNvSpPr>
          <p:nvPr>
            <p:ph type="ftr" sz="quarter" idx="4"/>
          </p:nvPr>
        </p:nvSpPr>
        <p:spPr>
          <a:xfrm>
            <a:off x="0" y="6948171"/>
            <a:ext cx="4160520" cy="367029"/>
          </a:xfrm>
          <a:prstGeom prst="rect">
            <a:avLst/>
          </a:prstGeom>
        </p:spPr>
        <p:txBody>
          <a:bodyPr vert="horz" lIns="96661" tIns="48331" rIns="96661" bIns="48331" rtlCol="0" anchor="b"/>
          <a:lstStyle>
            <a:lvl1pPr algn="l">
              <a:defRPr sz="1300"/>
            </a:lvl1pPr>
          </a:lstStyle>
          <a:p>
            <a:endParaRPr lang="en-US" dirty="0"/>
          </a:p>
        </p:txBody>
      </p:sp>
      <p:sp>
        <p:nvSpPr>
          <p:cNvPr id="8" name="Header Placeholder 7"/>
          <p:cNvSpPr>
            <a:spLocks noGrp="1"/>
          </p:cNvSpPr>
          <p:nvPr>
            <p:ph type="hdr" sz="quarter"/>
          </p:nvPr>
        </p:nvSpPr>
        <p:spPr>
          <a:xfrm>
            <a:off x="0" y="0"/>
            <a:ext cx="4160520" cy="367454"/>
          </a:xfrm>
          <a:prstGeom prst="rect">
            <a:avLst/>
          </a:prstGeom>
        </p:spPr>
        <p:txBody>
          <a:bodyPr vert="horz" lIns="96661" tIns="48331" rIns="96661" bIns="48331" rtlCol="0"/>
          <a:lstStyle>
            <a:lvl1pPr algn="l">
              <a:defRPr sz="1300"/>
            </a:lvl1pPr>
          </a:lstStyle>
          <a:p>
            <a:r>
              <a:rPr lang="en-US" dirty="0" smtClean="0"/>
              <a:t>PALS Template for TA/Product Training Presentations</a:t>
            </a:r>
            <a:endParaRPr lang="en-US" dirty="0"/>
          </a:p>
        </p:txBody>
      </p:sp>
    </p:spTree>
    <p:extLst>
      <p:ext uri="{BB962C8B-B14F-4D97-AF65-F5344CB8AC3E}">
        <p14:creationId xmlns:p14="http://schemas.microsoft.com/office/powerpoint/2010/main" val="46800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882" y="691473"/>
            <a:ext cx="181356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Title Slide</a:t>
            </a:r>
            <a:endParaRPr lang="en-US" dirty="0">
              <a:solidFill>
                <a:srgbClr val="FF0000"/>
              </a:solidFill>
            </a:endParaRPr>
          </a:p>
        </p:txBody>
      </p:sp>
      <p:sp>
        <p:nvSpPr>
          <p:cNvPr id="5" name="TextBox 4"/>
          <p:cNvSpPr txBox="1"/>
          <p:nvPr/>
        </p:nvSpPr>
        <p:spPr>
          <a:xfrm>
            <a:off x="2788920" y="160920"/>
            <a:ext cx="3154681" cy="1017714"/>
          </a:xfrm>
          <a:prstGeom prst="rect">
            <a:avLst/>
          </a:prstGeom>
          <a:noFill/>
          <a:ln>
            <a:solidFill>
              <a:srgbClr val="FF0000"/>
            </a:solidFill>
          </a:ln>
        </p:spPr>
        <p:txBody>
          <a:bodyPr wrap="square" lIns="96661" tIns="48331" rIns="96661" bIns="48331" rtlCol="0">
            <a:spAutoFit/>
          </a:bodyPr>
          <a:lstStyle/>
          <a:p>
            <a:r>
              <a:rPr lang="en-US" sz="1500" b="1" dirty="0">
                <a:solidFill>
                  <a:srgbClr val="FF0000"/>
                </a:solidFill>
              </a:rPr>
              <a:t>Theme Image area</a:t>
            </a:r>
          </a:p>
          <a:p>
            <a:r>
              <a:rPr lang="en-US" sz="1500" dirty="0">
                <a:solidFill>
                  <a:srgbClr val="FF0000"/>
                </a:solidFill>
              </a:rPr>
              <a:t>We need to place appropriate image based on the content of the Presentation</a:t>
            </a:r>
          </a:p>
        </p:txBody>
      </p:sp>
      <p:cxnSp>
        <p:nvCxnSpPr>
          <p:cNvPr id="7" name="Straight Arrow Connector 6"/>
          <p:cNvCxnSpPr>
            <a:stCxn id="5" idx="3"/>
          </p:cNvCxnSpPr>
          <p:nvPr/>
        </p:nvCxnSpPr>
        <p:spPr>
          <a:xfrm>
            <a:off x="5943601" y="622811"/>
            <a:ext cx="548639" cy="6597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41470" y="6423633"/>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Version No</a:t>
            </a:r>
          </a:p>
        </p:txBody>
      </p:sp>
      <p:sp>
        <p:nvSpPr>
          <p:cNvPr id="15" name="TextBox 14"/>
          <p:cNvSpPr txBox="1"/>
          <p:nvPr/>
        </p:nvSpPr>
        <p:spPr>
          <a:xfrm>
            <a:off x="6804660" y="6355511"/>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Release date</a:t>
            </a:r>
          </a:p>
        </p:txBody>
      </p:sp>
      <p:cxnSp>
        <p:nvCxnSpPr>
          <p:cNvPr id="17" name="Straight Arrow Connector 16"/>
          <p:cNvCxnSpPr>
            <a:stCxn id="15" idx="0"/>
          </p:cNvCxnSpPr>
          <p:nvPr/>
        </p:nvCxnSpPr>
        <p:spPr>
          <a:xfrm flipV="1">
            <a:off x="7463790" y="5976016"/>
            <a:ext cx="201930" cy="3794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0"/>
          </p:cNvCxnSpPr>
          <p:nvPr/>
        </p:nvCxnSpPr>
        <p:spPr>
          <a:xfrm flipV="1">
            <a:off x="4800600" y="5976016"/>
            <a:ext cx="0" cy="447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69668" y="6423633"/>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PALS logo</a:t>
            </a:r>
          </a:p>
        </p:txBody>
      </p:sp>
      <p:cxnSp>
        <p:nvCxnSpPr>
          <p:cNvPr id="22" name="Straight Arrow Connector 21"/>
          <p:cNvCxnSpPr>
            <a:stCxn id="21" idx="0"/>
          </p:cNvCxnSpPr>
          <p:nvPr/>
        </p:nvCxnSpPr>
        <p:spPr>
          <a:xfrm flipV="1">
            <a:off x="1828799" y="5976016"/>
            <a:ext cx="0" cy="447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581898" y="293905"/>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TCS logo</a:t>
            </a:r>
          </a:p>
        </p:txBody>
      </p:sp>
      <p:cxnSp>
        <p:nvCxnSpPr>
          <p:cNvPr id="24" name="Straight Arrow Connector 23"/>
          <p:cNvCxnSpPr>
            <a:stCxn id="23" idx="2"/>
          </p:cNvCxnSpPr>
          <p:nvPr/>
        </p:nvCxnSpPr>
        <p:spPr>
          <a:xfrm>
            <a:off x="8241029" y="622200"/>
            <a:ext cx="0" cy="6603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3882" y="127476"/>
            <a:ext cx="181356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Theme 1-a</a:t>
            </a:r>
            <a:endParaRPr lang="en-US" dirty="0">
              <a:solidFill>
                <a:srgbClr val="FF0000"/>
              </a:solidFill>
            </a:endParaRPr>
          </a:p>
        </p:txBody>
      </p:sp>
      <p:sp>
        <p:nvSpPr>
          <p:cNvPr id="29" name="TextBox 28"/>
          <p:cNvSpPr txBox="1"/>
          <p:nvPr/>
        </p:nvSpPr>
        <p:spPr>
          <a:xfrm>
            <a:off x="2163483" y="5097636"/>
            <a:ext cx="2461262" cy="558101"/>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Align text to the bottom of the logo bottom line</a:t>
            </a:r>
          </a:p>
        </p:txBody>
      </p:sp>
      <p:cxnSp>
        <p:nvCxnSpPr>
          <p:cNvPr id="31" name="Straight Connector 30"/>
          <p:cNvCxnSpPr/>
          <p:nvPr/>
        </p:nvCxnSpPr>
        <p:spPr>
          <a:xfrm>
            <a:off x="365761" y="6004883"/>
            <a:ext cx="853439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394113" y="5655738"/>
            <a:ext cx="0" cy="39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471159" y="6246996"/>
            <a:ext cx="1318261" cy="328438"/>
          </a:xfrm>
          <a:prstGeom prst="rect">
            <a:avLst/>
          </a:prstGeom>
          <a:noFill/>
          <a:ln>
            <a:solidFill>
              <a:srgbClr val="FF0000"/>
            </a:solidFill>
          </a:ln>
        </p:spPr>
        <p:txBody>
          <a:bodyPr wrap="square" lIns="96661" tIns="48331" rIns="96661" bIns="48331" rtlCol="0">
            <a:spAutoFit/>
          </a:bodyPr>
          <a:lstStyle/>
          <a:p>
            <a:pPr algn="ctr"/>
            <a:r>
              <a:rPr lang="en-US" sz="1500" dirty="0">
                <a:solidFill>
                  <a:srgbClr val="FF0000"/>
                </a:solidFill>
              </a:rPr>
              <a:t>Font size 10pt</a:t>
            </a:r>
          </a:p>
        </p:txBody>
      </p:sp>
    </p:spTree>
    <p:extLst>
      <p:ext uri="{BB962C8B-B14F-4D97-AF65-F5344CB8AC3E}">
        <p14:creationId xmlns:p14="http://schemas.microsoft.com/office/powerpoint/2010/main" val="4190828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Primary flagging is subject level</a:t>
            </a:r>
          </a:p>
          <a:p>
            <a:r>
              <a:rPr lang="en-US" dirty="0" smtClean="0"/>
              <a:t>Subgroup</a:t>
            </a:r>
            <a:r>
              <a:rPr lang="en-US" baseline="0" dirty="0" smtClean="0"/>
              <a:t> is parameter level </a:t>
            </a:r>
            <a:r>
              <a:rPr lang="en-US" baseline="0" dirty="0" smtClean="0">
                <a:sym typeface="Wingdings" panose="05000000000000000000" pitchFamily="2" charset="2"/>
              </a:rPr>
              <a:t> based on a group/ category</a:t>
            </a:r>
            <a:endParaRPr lang="en-US" baseline="0" dirty="0" smtClean="0"/>
          </a:p>
          <a:p>
            <a:r>
              <a:rPr lang="en-US" baseline="0" dirty="0" smtClean="0"/>
              <a:t>Sensitivity is record level</a:t>
            </a:r>
            <a:r>
              <a:rPr lang="en-US" baseline="0" dirty="0" smtClean="0">
                <a:sym typeface="Wingdings" panose="05000000000000000000" pitchFamily="2" charset="2"/>
              </a:rPr>
              <a:t> </a:t>
            </a:r>
            <a:r>
              <a:rPr lang="en-US" baseline="0" dirty="0" err="1" smtClean="0">
                <a:sym typeface="Wingdings" panose="05000000000000000000" pitchFamily="2" charset="2"/>
              </a:rPr>
              <a:t>perprotocol</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22</a:t>
            </a:fld>
            <a:endParaRPr lang="en-US" dirty="0"/>
          </a:p>
        </p:txBody>
      </p:sp>
    </p:spTree>
    <p:extLst>
      <p:ext uri="{BB962C8B-B14F-4D97-AF65-F5344CB8AC3E}">
        <p14:creationId xmlns:p14="http://schemas.microsoft.com/office/powerpoint/2010/main" val="483859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882" y="691473"/>
            <a:ext cx="181356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Title Slide</a:t>
            </a:r>
            <a:endParaRPr lang="en-US" dirty="0">
              <a:solidFill>
                <a:srgbClr val="FF0000"/>
              </a:solidFill>
            </a:endParaRPr>
          </a:p>
        </p:txBody>
      </p:sp>
      <p:sp>
        <p:nvSpPr>
          <p:cNvPr id="5" name="TextBox 4"/>
          <p:cNvSpPr txBox="1"/>
          <p:nvPr/>
        </p:nvSpPr>
        <p:spPr>
          <a:xfrm>
            <a:off x="2788920" y="160920"/>
            <a:ext cx="3154681" cy="1017714"/>
          </a:xfrm>
          <a:prstGeom prst="rect">
            <a:avLst/>
          </a:prstGeom>
          <a:noFill/>
          <a:ln>
            <a:solidFill>
              <a:srgbClr val="FF0000"/>
            </a:solidFill>
          </a:ln>
        </p:spPr>
        <p:txBody>
          <a:bodyPr wrap="square" lIns="96661" tIns="48331" rIns="96661" bIns="48331" rtlCol="0">
            <a:spAutoFit/>
          </a:bodyPr>
          <a:lstStyle/>
          <a:p>
            <a:r>
              <a:rPr lang="en-US" sz="1500" b="1" dirty="0">
                <a:solidFill>
                  <a:srgbClr val="FF0000"/>
                </a:solidFill>
              </a:rPr>
              <a:t>Theme Image area</a:t>
            </a:r>
          </a:p>
          <a:p>
            <a:r>
              <a:rPr lang="en-US" sz="1500" dirty="0">
                <a:solidFill>
                  <a:srgbClr val="FF0000"/>
                </a:solidFill>
              </a:rPr>
              <a:t>We need to place appropriate image based on the content of the Presentation</a:t>
            </a:r>
          </a:p>
        </p:txBody>
      </p:sp>
      <p:cxnSp>
        <p:nvCxnSpPr>
          <p:cNvPr id="7" name="Straight Arrow Connector 6"/>
          <p:cNvCxnSpPr>
            <a:stCxn id="5" idx="3"/>
          </p:cNvCxnSpPr>
          <p:nvPr/>
        </p:nvCxnSpPr>
        <p:spPr>
          <a:xfrm>
            <a:off x="5943601" y="622811"/>
            <a:ext cx="548639" cy="6597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41470" y="6423633"/>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Version No</a:t>
            </a:r>
          </a:p>
        </p:txBody>
      </p:sp>
      <p:sp>
        <p:nvSpPr>
          <p:cNvPr id="15" name="TextBox 14"/>
          <p:cNvSpPr txBox="1"/>
          <p:nvPr/>
        </p:nvSpPr>
        <p:spPr>
          <a:xfrm>
            <a:off x="6804660" y="6355511"/>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Release date</a:t>
            </a:r>
          </a:p>
        </p:txBody>
      </p:sp>
      <p:cxnSp>
        <p:nvCxnSpPr>
          <p:cNvPr id="17" name="Straight Arrow Connector 16"/>
          <p:cNvCxnSpPr>
            <a:stCxn id="15" idx="0"/>
          </p:cNvCxnSpPr>
          <p:nvPr/>
        </p:nvCxnSpPr>
        <p:spPr>
          <a:xfrm flipV="1">
            <a:off x="7463790" y="5976016"/>
            <a:ext cx="201930" cy="3794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0"/>
          </p:cNvCxnSpPr>
          <p:nvPr/>
        </p:nvCxnSpPr>
        <p:spPr>
          <a:xfrm flipV="1">
            <a:off x="4800600" y="5976016"/>
            <a:ext cx="0" cy="447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69668" y="6423633"/>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PALS logo</a:t>
            </a:r>
          </a:p>
        </p:txBody>
      </p:sp>
      <p:cxnSp>
        <p:nvCxnSpPr>
          <p:cNvPr id="22" name="Straight Arrow Connector 21"/>
          <p:cNvCxnSpPr>
            <a:stCxn id="21" idx="0"/>
          </p:cNvCxnSpPr>
          <p:nvPr/>
        </p:nvCxnSpPr>
        <p:spPr>
          <a:xfrm flipV="1">
            <a:off x="1828799" y="5976016"/>
            <a:ext cx="0" cy="447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581898" y="293905"/>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TCS logo</a:t>
            </a:r>
          </a:p>
        </p:txBody>
      </p:sp>
      <p:cxnSp>
        <p:nvCxnSpPr>
          <p:cNvPr id="24" name="Straight Arrow Connector 23"/>
          <p:cNvCxnSpPr>
            <a:stCxn id="23" idx="2"/>
          </p:cNvCxnSpPr>
          <p:nvPr/>
        </p:nvCxnSpPr>
        <p:spPr>
          <a:xfrm>
            <a:off x="8241029" y="622200"/>
            <a:ext cx="0" cy="6603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3882" y="127476"/>
            <a:ext cx="181356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Theme 1-a</a:t>
            </a:r>
            <a:endParaRPr lang="en-US" dirty="0">
              <a:solidFill>
                <a:srgbClr val="FF0000"/>
              </a:solidFill>
            </a:endParaRPr>
          </a:p>
        </p:txBody>
      </p:sp>
      <p:sp>
        <p:nvSpPr>
          <p:cNvPr id="29" name="TextBox 28"/>
          <p:cNvSpPr txBox="1"/>
          <p:nvPr/>
        </p:nvSpPr>
        <p:spPr>
          <a:xfrm>
            <a:off x="2163483" y="5097636"/>
            <a:ext cx="2461262" cy="558101"/>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Align text to the bottom of the logo bottom line</a:t>
            </a:r>
          </a:p>
        </p:txBody>
      </p:sp>
      <p:cxnSp>
        <p:nvCxnSpPr>
          <p:cNvPr id="31" name="Straight Connector 30"/>
          <p:cNvCxnSpPr/>
          <p:nvPr/>
        </p:nvCxnSpPr>
        <p:spPr>
          <a:xfrm>
            <a:off x="365761" y="6004883"/>
            <a:ext cx="853439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394113" y="5655738"/>
            <a:ext cx="0" cy="39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471159" y="6246996"/>
            <a:ext cx="1318261" cy="328438"/>
          </a:xfrm>
          <a:prstGeom prst="rect">
            <a:avLst/>
          </a:prstGeom>
          <a:noFill/>
          <a:ln>
            <a:solidFill>
              <a:srgbClr val="FF0000"/>
            </a:solidFill>
          </a:ln>
        </p:spPr>
        <p:txBody>
          <a:bodyPr wrap="square" lIns="96661" tIns="48331" rIns="96661" bIns="48331" rtlCol="0">
            <a:spAutoFit/>
          </a:bodyPr>
          <a:lstStyle/>
          <a:p>
            <a:pPr algn="ctr"/>
            <a:r>
              <a:rPr lang="en-US" sz="1500" dirty="0">
                <a:solidFill>
                  <a:srgbClr val="FF0000"/>
                </a:solidFill>
              </a:rPr>
              <a:t>Font size 10pt</a:t>
            </a:r>
          </a:p>
        </p:txBody>
      </p:sp>
    </p:spTree>
    <p:extLst>
      <p:ext uri="{BB962C8B-B14F-4D97-AF65-F5344CB8AC3E}">
        <p14:creationId xmlns:p14="http://schemas.microsoft.com/office/powerpoint/2010/main" val="4079923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lvl="1">
              <a:spcBef>
                <a:spcPts val="0"/>
              </a:spcBef>
              <a:spcAft>
                <a:spcPts val="1200"/>
              </a:spcAft>
            </a:pPr>
            <a:endParaRPr lang="en-US" altLang="en-US" sz="1600" dirty="0" smtClean="0">
              <a:solidFill>
                <a:srgbClr val="000000"/>
              </a:solidFill>
            </a:endParaRPr>
          </a:p>
          <a:p>
            <a:pPr>
              <a:spcBef>
                <a:spcPts val="0"/>
              </a:spcBef>
              <a:spcAft>
                <a:spcPts val="1200"/>
              </a:spcAft>
            </a:pPr>
            <a:r>
              <a:rPr lang="en-US" altLang="en-US" sz="2000" dirty="0" smtClean="0">
                <a:solidFill>
                  <a:srgbClr val="000000"/>
                </a:solidFill>
              </a:rPr>
              <a:t>Example of rule 2,3,4,5: The table in the next slide contain a variable PARAM which has the values “SFI01- Total Score” and “IPSS01- Total Score”   are the function of more than one row or parameter.     </a:t>
            </a:r>
          </a:p>
          <a:p>
            <a:endParaRPr lang="en-US" altLang="en-US" dirty="0" smtClean="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28</a:t>
            </a:fld>
            <a:endParaRPr lang="en-US" dirty="0"/>
          </a:p>
        </p:txBody>
      </p:sp>
    </p:spTree>
    <p:extLst>
      <p:ext uri="{BB962C8B-B14F-4D97-AF65-F5344CB8AC3E}">
        <p14:creationId xmlns:p14="http://schemas.microsoft.com/office/powerpoint/2010/main" val="798298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lvl="1">
              <a:spcBef>
                <a:spcPts val="0"/>
              </a:spcBef>
              <a:spcAft>
                <a:spcPts val="1200"/>
              </a:spcAft>
            </a:pPr>
            <a:endParaRPr lang="en-US" altLang="en-US" sz="1600" dirty="0" smtClean="0">
              <a:solidFill>
                <a:srgbClr val="000000"/>
              </a:solidFill>
            </a:endParaRPr>
          </a:p>
          <a:p>
            <a:pPr>
              <a:spcBef>
                <a:spcPts val="0"/>
              </a:spcBef>
              <a:spcAft>
                <a:spcPts val="1200"/>
              </a:spcAft>
            </a:pPr>
            <a:r>
              <a:rPr lang="en-US" altLang="en-US" sz="2000" dirty="0" smtClean="0">
                <a:solidFill>
                  <a:srgbClr val="000000"/>
                </a:solidFill>
              </a:rPr>
              <a:t>Example of rule 2,3,4,5: The table in the next slide contain a variable PARAM which has the values “SFI01- Total Score” and “IPSS01- Total Score”   are the function of more than one row or parameter.     </a:t>
            </a:r>
          </a:p>
          <a:p>
            <a:endParaRPr lang="en-US" altLang="en-US" dirty="0" smtClean="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29</a:t>
            </a:fld>
            <a:endParaRPr lang="en-US" dirty="0"/>
          </a:p>
        </p:txBody>
      </p:sp>
    </p:spTree>
    <p:extLst>
      <p:ext uri="{BB962C8B-B14F-4D97-AF65-F5344CB8AC3E}">
        <p14:creationId xmlns:p14="http://schemas.microsoft.com/office/powerpoint/2010/main" val="2752453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lvl="1">
              <a:spcBef>
                <a:spcPts val="0"/>
              </a:spcBef>
              <a:spcAft>
                <a:spcPts val="1200"/>
              </a:spcAft>
            </a:pPr>
            <a:endParaRPr lang="en-US" altLang="en-US" sz="1600" dirty="0" smtClean="0">
              <a:solidFill>
                <a:srgbClr val="000000"/>
              </a:solidFill>
            </a:endParaRPr>
          </a:p>
          <a:p>
            <a:pPr>
              <a:spcBef>
                <a:spcPts val="0"/>
              </a:spcBef>
              <a:spcAft>
                <a:spcPts val="1200"/>
              </a:spcAft>
            </a:pPr>
            <a:r>
              <a:rPr lang="en-US" altLang="en-US" sz="2000" dirty="0" smtClean="0">
                <a:solidFill>
                  <a:srgbClr val="000000"/>
                </a:solidFill>
              </a:rPr>
              <a:t>Example of rule 2,3,4,5: The table in the next slide contain a variable PARAM which has the values “SFI01- Total Score” and “IPSS01- Total Score”   are the function of more than one row or parameter.     </a:t>
            </a:r>
          </a:p>
          <a:p>
            <a:endParaRPr lang="en-US" altLang="en-US" dirty="0" smtClean="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30</a:t>
            </a:fld>
            <a:endParaRPr lang="en-US" dirty="0"/>
          </a:p>
        </p:txBody>
      </p:sp>
    </p:spTree>
    <p:extLst>
      <p:ext uri="{BB962C8B-B14F-4D97-AF65-F5344CB8AC3E}">
        <p14:creationId xmlns:p14="http://schemas.microsoft.com/office/powerpoint/2010/main" val="3884893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lvl="1">
              <a:spcBef>
                <a:spcPts val="0"/>
              </a:spcBef>
              <a:spcAft>
                <a:spcPts val="1200"/>
              </a:spcAft>
            </a:pPr>
            <a:endParaRPr lang="en-US" altLang="en-US" sz="1600" dirty="0" smtClean="0">
              <a:solidFill>
                <a:srgbClr val="000000"/>
              </a:solidFill>
            </a:endParaRPr>
          </a:p>
          <a:p>
            <a:pPr>
              <a:spcBef>
                <a:spcPts val="0"/>
              </a:spcBef>
              <a:spcAft>
                <a:spcPts val="1200"/>
              </a:spcAft>
            </a:pPr>
            <a:r>
              <a:rPr lang="en-US" altLang="en-US" sz="2000" dirty="0" smtClean="0">
                <a:solidFill>
                  <a:srgbClr val="000000"/>
                </a:solidFill>
              </a:rPr>
              <a:t>Example of rule 2,3,4,5: The table in the next slide contain a variable PARAM which has the values “SFI01- Total Score” and “IPSS01- Total Score”   are the function of more than one row or parameter.     </a:t>
            </a:r>
          </a:p>
          <a:p>
            <a:endParaRPr lang="en-US" altLang="en-US" dirty="0" smtClean="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31</a:t>
            </a:fld>
            <a:endParaRPr lang="en-US" dirty="0"/>
          </a:p>
        </p:txBody>
      </p:sp>
    </p:spTree>
    <p:extLst>
      <p:ext uri="{BB962C8B-B14F-4D97-AF65-F5344CB8AC3E}">
        <p14:creationId xmlns:p14="http://schemas.microsoft.com/office/powerpoint/2010/main" val="2513746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882" y="691473"/>
            <a:ext cx="181356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Title Slide</a:t>
            </a:r>
            <a:endParaRPr lang="en-US" dirty="0">
              <a:solidFill>
                <a:srgbClr val="FF0000"/>
              </a:solidFill>
            </a:endParaRPr>
          </a:p>
        </p:txBody>
      </p:sp>
      <p:sp>
        <p:nvSpPr>
          <p:cNvPr id="5" name="TextBox 4"/>
          <p:cNvSpPr txBox="1"/>
          <p:nvPr/>
        </p:nvSpPr>
        <p:spPr>
          <a:xfrm>
            <a:off x="2788920" y="160920"/>
            <a:ext cx="3154681" cy="1017714"/>
          </a:xfrm>
          <a:prstGeom prst="rect">
            <a:avLst/>
          </a:prstGeom>
          <a:noFill/>
          <a:ln>
            <a:solidFill>
              <a:srgbClr val="FF0000"/>
            </a:solidFill>
          </a:ln>
        </p:spPr>
        <p:txBody>
          <a:bodyPr wrap="square" lIns="96661" tIns="48331" rIns="96661" bIns="48331" rtlCol="0">
            <a:spAutoFit/>
          </a:bodyPr>
          <a:lstStyle/>
          <a:p>
            <a:r>
              <a:rPr lang="en-US" sz="1500" b="1" dirty="0">
                <a:solidFill>
                  <a:srgbClr val="FF0000"/>
                </a:solidFill>
              </a:rPr>
              <a:t>Theme Image area</a:t>
            </a:r>
          </a:p>
          <a:p>
            <a:r>
              <a:rPr lang="en-US" sz="1500" dirty="0">
                <a:solidFill>
                  <a:srgbClr val="FF0000"/>
                </a:solidFill>
              </a:rPr>
              <a:t>We need to place appropriate image based on the content of the Presentation</a:t>
            </a:r>
          </a:p>
        </p:txBody>
      </p:sp>
      <p:cxnSp>
        <p:nvCxnSpPr>
          <p:cNvPr id="7" name="Straight Arrow Connector 6"/>
          <p:cNvCxnSpPr>
            <a:stCxn id="5" idx="3"/>
          </p:cNvCxnSpPr>
          <p:nvPr/>
        </p:nvCxnSpPr>
        <p:spPr>
          <a:xfrm>
            <a:off x="5943601" y="622811"/>
            <a:ext cx="548639" cy="6597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41470" y="6423633"/>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Version No</a:t>
            </a:r>
          </a:p>
        </p:txBody>
      </p:sp>
      <p:sp>
        <p:nvSpPr>
          <p:cNvPr id="15" name="TextBox 14"/>
          <p:cNvSpPr txBox="1"/>
          <p:nvPr/>
        </p:nvSpPr>
        <p:spPr>
          <a:xfrm>
            <a:off x="6804660" y="6355511"/>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Release date</a:t>
            </a:r>
          </a:p>
        </p:txBody>
      </p:sp>
      <p:cxnSp>
        <p:nvCxnSpPr>
          <p:cNvPr id="17" name="Straight Arrow Connector 16"/>
          <p:cNvCxnSpPr>
            <a:stCxn id="15" idx="0"/>
          </p:cNvCxnSpPr>
          <p:nvPr/>
        </p:nvCxnSpPr>
        <p:spPr>
          <a:xfrm flipV="1">
            <a:off x="7463790" y="5976016"/>
            <a:ext cx="201930" cy="3794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0"/>
          </p:cNvCxnSpPr>
          <p:nvPr/>
        </p:nvCxnSpPr>
        <p:spPr>
          <a:xfrm flipV="1">
            <a:off x="4800600" y="5976016"/>
            <a:ext cx="0" cy="447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69668" y="6423633"/>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PALS logo</a:t>
            </a:r>
          </a:p>
        </p:txBody>
      </p:sp>
      <p:cxnSp>
        <p:nvCxnSpPr>
          <p:cNvPr id="22" name="Straight Arrow Connector 21"/>
          <p:cNvCxnSpPr>
            <a:stCxn id="21" idx="0"/>
          </p:cNvCxnSpPr>
          <p:nvPr/>
        </p:nvCxnSpPr>
        <p:spPr>
          <a:xfrm flipV="1">
            <a:off x="1828799" y="5976016"/>
            <a:ext cx="0" cy="447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581898" y="293905"/>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TCS logo</a:t>
            </a:r>
          </a:p>
        </p:txBody>
      </p:sp>
      <p:cxnSp>
        <p:nvCxnSpPr>
          <p:cNvPr id="24" name="Straight Arrow Connector 23"/>
          <p:cNvCxnSpPr>
            <a:stCxn id="23" idx="2"/>
          </p:cNvCxnSpPr>
          <p:nvPr/>
        </p:nvCxnSpPr>
        <p:spPr>
          <a:xfrm>
            <a:off x="8241029" y="622200"/>
            <a:ext cx="0" cy="6603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3882" y="127476"/>
            <a:ext cx="181356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Theme 1-a</a:t>
            </a:r>
            <a:endParaRPr lang="en-US" dirty="0">
              <a:solidFill>
                <a:srgbClr val="FF0000"/>
              </a:solidFill>
            </a:endParaRPr>
          </a:p>
        </p:txBody>
      </p:sp>
      <p:sp>
        <p:nvSpPr>
          <p:cNvPr id="29" name="TextBox 28"/>
          <p:cNvSpPr txBox="1"/>
          <p:nvPr/>
        </p:nvSpPr>
        <p:spPr>
          <a:xfrm>
            <a:off x="2163483" y="5097636"/>
            <a:ext cx="2461262" cy="558101"/>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Align text to the bottom of the logo bottom line</a:t>
            </a:r>
          </a:p>
        </p:txBody>
      </p:sp>
      <p:cxnSp>
        <p:nvCxnSpPr>
          <p:cNvPr id="31" name="Straight Connector 30"/>
          <p:cNvCxnSpPr/>
          <p:nvPr/>
        </p:nvCxnSpPr>
        <p:spPr>
          <a:xfrm>
            <a:off x="365761" y="6004883"/>
            <a:ext cx="853439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394113" y="5655738"/>
            <a:ext cx="0" cy="39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471159" y="6246996"/>
            <a:ext cx="1318261" cy="328438"/>
          </a:xfrm>
          <a:prstGeom prst="rect">
            <a:avLst/>
          </a:prstGeom>
          <a:noFill/>
          <a:ln>
            <a:solidFill>
              <a:srgbClr val="FF0000"/>
            </a:solidFill>
          </a:ln>
        </p:spPr>
        <p:txBody>
          <a:bodyPr wrap="square" lIns="96661" tIns="48331" rIns="96661" bIns="48331" rtlCol="0">
            <a:spAutoFit/>
          </a:bodyPr>
          <a:lstStyle/>
          <a:p>
            <a:pPr algn="ctr"/>
            <a:r>
              <a:rPr lang="en-US" sz="1500" dirty="0">
                <a:solidFill>
                  <a:srgbClr val="FF0000"/>
                </a:solidFill>
              </a:rPr>
              <a:t>Font size 10pt</a:t>
            </a:r>
          </a:p>
        </p:txBody>
      </p:sp>
    </p:spTree>
    <p:extLst>
      <p:ext uri="{BB962C8B-B14F-4D97-AF65-F5344CB8AC3E}">
        <p14:creationId xmlns:p14="http://schemas.microsoft.com/office/powerpoint/2010/main" val="1056662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881" y="491133"/>
            <a:ext cx="466344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Content Slide- 2 row / comparison</a:t>
            </a:r>
            <a:endParaRPr lang="en-US" dirty="0">
              <a:solidFill>
                <a:srgbClr val="FF0000"/>
              </a:solidFill>
            </a:endParaRPr>
          </a:p>
        </p:txBody>
      </p:sp>
    </p:spTree>
    <p:extLst>
      <p:ext uri="{BB962C8B-B14F-4D97-AF65-F5344CB8AC3E}">
        <p14:creationId xmlns:p14="http://schemas.microsoft.com/office/powerpoint/2010/main" val="3190381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404" y="6354443"/>
            <a:ext cx="1983106" cy="328295"/>
          </a:xfrm>
          <a:prstGeom prst="rect">
            <a:avLst/>
          </a:prstGeom>
          <a:noFill/>
          <a:ln>
            <a:solidFill>
              <a:srgbClr val="FF0000"/>
            </a:solidFill>
          </a:ln>
        </p:spPr>
        <p:txBody>
          <a:bodyPr wrap="square" lIns="96661" tIns="48331" rIns="96661" bIns="48331" rtlCol="0">
            <a:spAutoFit/>
          </a:bodyPr>
          <a:lstStyle/>
          <a:p>
            <a:pPr algn="ctr"/>
            <a:r>
              <a:rPr lang="en-US" sz="1500" dirty="0">
                <a:solidFill>
                  <a:srgbClr val="FF0000"/>
                </a:solidFill>
              </a:rPr>
              <a:t>Font size 9pt</a:t>
            </a:r>
          </a:p>
        </p:txBody>
      </p:sp>
      <p:cxnSp>
        <p:nvCxnSpPr>
          <p:cNvPr id="5" name="Straight Arrow Connector 4"/>
          <p:cNvCxnSpPr>
            <a:stCxn id="4" idx="0"/>
          </p:cNvCxnSpPr>
          <p:nvPr/>
        </p:nvCxnSpPr>
        <p:spPr>
          <a:xfrm flipV="1">
            <a:off x="1554957" y="5976017"/>
            <a:ext cx="273844" cy="3784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550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Tree>
    <p:extLst>
      <p:ext uri="{BB962C8B-B14F-4D97-AF65-F5344CB8AC3E}">
        <p14:creationId xmlns:p14="http://schemas.microsoft.com/office/powerpoint/2010/main" val="1565581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0438" y="3521075"/>
            <a:ext cx="7680325" cy="2879725"/>
          </a:xfrm>
          <a:prstGeom prst="rect">
            <a:avLst/>
          </a:prstGeom>
        </p:spPr>
        <p:txBody>
          <a:bodyPr/>
          <a:lstStyle/>
          <a:p>
            <a:endParaRPr lang="en-US"/>
          </a:p>
        </p:txBody>
      </p:sp>
    </p:spTree>
    <p:extLst>
      <p:ext uri="{BB962C8B-B14F-4D97-AF65-F5344CB8AC3E}">
        <p14:creationId xmlns:p14="http://schemas.microsoft.com/office/powerpoint/2010/main" val="3179684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Analysis dataset – An analysis dataset is defined as a dataset used for analysis and reporting. </a:t>
            </a:r>
          </a:p>
          <a:p>
            <a:r>
              <a:rPr lang="en-US" dirty="0" smtClean="0"/>
              <a:t>ADaM dataset – An ADaM dataset is a particular type of analysis dataset that either:</a:t>
            </a:r>
          </a:p>
          <a:p>
            <a:r>
              <a:rPr lang="en-US" dirty="0" smtClean="0"/>
              <a:t> (1) is compliant with one of the ADaM defined structures and follows the ADaM fundamental principles; or </a:t>
            </a:r>
          </a:p>
          <a:p>
            <a:r>
              <a:rPr lang="en-US" dirty="0" smtClean="0"/>
              <a:t>(2) follows the ADaM fundamental principles defined in the ADaM model document and adheres as closely as possible to the ADaMIG variable naming and other conventions.</a:t>
            </a:r>
          </a:p>
          <a:p>
            <a:r>
              <a:rPr lang="en-US" dirty="0" smtClean="0"/>
              <a:t>ADaM has three structures: ADSL (Subject-Level Analysis Dataset), BDS (Basic Data Structure), and OCCDS (Occurrence Data Structure). These three structures correspond to the SUBJECT LEVEL ANALYSIS DATASET, BASIC DATA STRUCTURE, and OCCURRENCE DATA STRUCTURE classes of ADaM datasets</a:t>
            </a:r>
          </a:p>
          <a:p>
            <a:r>
              <a:rPr lang="en-US" dirty="0" smtClean="0"/>
              <a:t>Non-ADaM analysis dataset – A non-ADaM analysis dataset is an analysis dataset that is not an ADaM dataset. </a:t>
            </a:r>
          </a:p>
          <a:p>
            <a:r>
              <a:rPr lang="en-US" dirty="0" smtClean="0"/>
              <a:t>Examples of non-ADaM analysis datasets include: </a:t>
            </a:r>
          </a:p>
          <a:p>
            <a:r>
              <a:rPr lang="en-US" dirty="0" smtClean="0"/>
              <a:t>• an analysis dataset created according to a legacy company standard </a:t>
            </a:r>
          </a:p>
          <a:p>
            <a:r>
              <a:rPr lang="en-US" dirty="0" smtClean="0"/>
              <a:t>• an analysis dataset that does not follow the ADaM fundamental principles.</a:t>
            </a:r>
          </a:p>
          <a:p>
            <a:endParaRPr lang="en-US" dirty="0" smtClean="0"/>
          </a:p>
          <a:p>
            <a:r>
              <a:rPr lang="en-US" dirty="0" smtClean="0"/>
              <a:t>ADaM datasets are prefixed with ‘AD’</a:t>
            </a:r>
          </a:p>
          <a:p>
            <a:r>
              <a:rPr lang="en-US" dirty="0" smtClean="0"/>
              <a:t>Non-ADaM datasets are prefixed with “AX’</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4</a:t>
            </a:fld>
            <a:endParaRPr lang="en-US" dirty="0"/>
          </a:p>
        </p:txBody>
      </p:sp>
    </p:spTree>
    <p:extLst>
      <p:ext uri="{BB962C8B-B14F-4D97-AF65-F5344CB8AC3E}">
        <p14:creationId xmlns:p14="http://schemas.microsoft.com/office/powerpoint/2010/main" val="2992295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Analysis dataset – An analysis dataset is defined as a dataset used for analysis and reporting. </a:t>
            </a:r>
          </a:p>
          <a:p>
            <a:r>
              <a:rPr lang="en-US" dirty="0" smtClean="0"/>
              <a:t>ADaM dataset – An ADaM dataset is a particular type of analysis dataset that either:</a:t>
            </a:r>
          </a:p>
          <a:p>
            <a:r>
              <a:rPr lang="en-US" dirty="0" smtClean="0"/>
              <a:t> (1) is compliant with one of the ADaM defined structures and follows the ADaM fundamental principles; or </a:t>
            </a:r>
          </a:p>
          <a:p>
            <a:r>
              <a:rPr lang="en-US" dirty="0" smtClean="0"/>
              <a:t>(2) follows the ADaM fundamental principles defined in the ADaM model document and adheres as closely as possible to the ADaMIG variable naming and other conventions.</a:t>
            </a:r>
          </a:p>
          <a:p>
            <a:r>
              <a:rPr lang="en-US" dirty="0" smtClean="0"/>
              <a:t>ADaM has three structures: ADSL (Subject-Level Analysis Dataset), BDS (Basic Data Structure), and OCCDS (Occurrence Data Structure). These three structures correspond to the SUBJECT LEVEL ANALYSIS DATASET, BASIC DATA STRUCTURE, and OCCURRENCE DATA STRUCTURE classes of ADaM datasets</a:t>
            </a:r>
          </a:p>
          <a:p>
            <a:r>
              <a:rPr lang="en-US" dirty="0" smtClean="0"/>
              <a:t>Non-ADaM analysis dataset – A non-ADaM analysis dataset is an analysis dataset that is not an ADaM dataset. </a:t>
            </a:r>
          </a:p>
          <a:p>
            <a:r>
              <a:rPr lang="en-US" dirty="0" smtClean="0"/>
              <a:t>Examples of non-ADaM analysis datasets include: </a:t>
            </a:r>
          </a:p>
          <a:p>
            <a:r>
              <a:rPr lang="en-US" dirty="0" smtClean="0"/>
              <a:t>• an analysis dataset created according to a legacy company standard </a:t>
            </a:r>
          </a:p>
          <a:p>
            <a:r>
              <a:rPr lang="en-US" dirty="0" smtClean="0"/>
              <a:t>• an analysis dataset that does not follow the ADaM fundamental principles.</a:t>
            </a:r>
          </a:p>
          <a:p>
            <a:endParaRPr lang="en-US" dirty="0" smtClean="0"/>
          </a:p>
          <a:p>
            <a:r>
              <a:rPr lang="en-US" dirty="0" smtClean="0"/>
              <a:t>ADaM datasets are prefixed with ‘AD’</a:t>
            </a:r>
          </a:p>
          <a:p>
            <a:r>
              <a:rPr lang="en-US" dirty="0" smtClean="0"/>
              <a:t>Non-ADaM datasets are prefixed with “AX’</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5</a:t>
            </a:fld>
            <a:endParaRPr lang="en-US" dirty="0"/>
          </a:p>
        </p:txBody>
      </p:sp>
    </p:spTree>
    <p:extLst>
      <p:ext uri="{BB962C8B-B14F-4D97-AF65-F5344CB8AC3E}">
        <p14:creationId xmlns:p14="http://schemas.microsoft.com/office/powerpoint/2010/main" val="955976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In the ADaM model, it is assumed that the original data sources for ADaM datasets are SDTM datasets, even when ADaM datasets are derived from other ADaM datasets. ADaM has features that enable traceability from analysis results to ADaM datasets and from ADaM datasets to SDTM datasets.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7</a:t>
            </a:fld>
            <a:endParaRPr lang="en-US" dirty="0"/>
          </a:p>
        </p:txBody>
      </p:sp>
    </p:spTree>
    <p:extLst>
      <p:ext uri="{BB962C8B-B14F-4D97-AF65-F5344CB8AC3E}">
        <p14:creationId xmlns:p14="http://schemas.microsoft.com/office/powerpoint/2010/main" val="610540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0438" y="3521075"/>
            <a:ext cx="7680325" cy="28797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Examples: a hypertension category column added to the </a:t>
            </a:r>
            <a:r>
              <a:rPr lang="en-US" sz="1200" dirty="0" err="1" smtClean="0"/>
              <a:t>ADaM</a:t>
            </a:r>
            <a:r>
              <a:rPr lang="en-US" sz="1200" dirty="0" smtClean="0"/>
              <a:t> dataset to enable subgroup analysis; an age covariate added to enable the analysis to be age-adjusted; a center stratification factor in a multicenter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Traceability facilitates transparency, which is an essential component in building confidence in a result or conclusion. Ultimately, traceability in </a:t>
            </a:r>
            <a:r>
              <a:rPr lang="en-US" sz="1200" dirty="0" err="1" smtClean="0"/>
              <a:t>ADaM</a:t>
            </a:r>
            <a:r>
              <a:rPr lang="en-US" sz="1200" dirty="0" smtClean="0"/>
              <a:t> permits the understanding of the relationship between the analysis results, the </a:t>
            </a:r>
            <a:r>
              <a:rPr lang="en-US" sz="1200" dirty="0" err="1" smtClean="0"/>
              <a:t>ADaM</a:t>
            </a:r>
            <a:r>
              <a:rPr lang="en-US" sz="1200" dirty="0" smtClean="0"/>
              <a:t> datasets, the SDTM datasets, and the data collection instrument. Traceability is built by clearly establishing the path between an element and its immediate predecessor. The full path is traced by going from one element to its predecessors, then on to their predecessors, and so on, back to the SDTM datasets, and ultimately to the data collection instrument.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Example: the LBSEQ and VISIT columns were carried over from SDTM in order to promote understanding of how the </a:t>
            </a:r>
            <a:r>
              <a:rPr lang="en-US" sz="1200" dirty="0" err="1" smtClean="0"/>
              <a:t>ADaM</a:t>
            </a:r>
            <a:r>
              <a:rPr lang="en-US" sz="1200" dirty="0" smtClean="0"/>
              <a:t> dataset rows relate to the study tabulation dataset.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p:spTree>
    <p:extLst>
      <p:ext uri="{BB962C8B-B14F-4D97-AF65-F5344CB8AC3E}">
        <p14:creationId xmlns:p14="http://schemas.microsoft.com/office/powerpoint/2010/main" val="2332299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The primary variable TRTP is already character so it is not named</a:t>
            </a:r>
            <a:r>
              <a:rPr lang="en-US" baseline="0" dirty="0" smtClean="0"/>
              <a:t> as TRTPC.</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18</a:t>
            </a:fld>
            <a:endParaRPr lang="en-US" dirty="0"/>
          </a:p>
        </p:txBody>
      </p:sp>
    </p:spTree>
    <p:extLst>
      <p:ext uri="{BB962C8B-B14F-4D97-AF65-F5344CB8AC3E}">
        <p14:creationId xmlns:p14="http://schemas.microsoft.com/office/powerpoint/2010/main" val="2357865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Gry</a:t>
            </a:r>
            <a:r>
              <a:rPr lang="en-US" dirty="0" smtClean="0"/>
              <a:t> is the suffix used for grouping variables, where y refers to the grouping scheme or algorithm. </a:t>
            </a:r>
            <a:r>
              <a:rPr lang="en-US" dirty="0" err="1" smtClean="0"/>
              <a:t>GRy</a:t>
            </a:r>
            <a:r>
              <a:rPr lang="en-US" dirty="0" smtClean="0"/>
              <a:t> can be abbreviated to </a:t>
            </a:r>
            <a:r>
              <a:rPr lang="en-US" dirty="0" err="1" smtClean="0"/>
              <a:t>Gy</a:t>
            </a:r>
            <a:r>
              <a:rPr lang="en-US" dirty="0" smtClean="0"/>
              <a:t> to comply with the variable name length limit of 8 characters. Numeric version of the variable will use the suffix </a:t>
            </a:r>
            <a:r>
              <a:rPr lang="en-US" dirty="0" err="1" smtClean="0"/>
              <a:t>GRyN</a:t>
            </a:r>
            <a:r>
              <a:rPr lang="en-US" dirty="0" smtClean="0"/>
              <a:t> (or </a:t>
            </a:r>
            <a:r>
              <a:rPr lang="en-US" dirty="0" err="1" smtClean="0"/>
              <a:t>GyN</a:t>
            </a:r>
            <a:r>
              <a:rPr lang="en-US" dirty="0" smtClean="0"/>
              <a:t>).</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19</a:t>
            </a:fld>
            <a:endParaRPr lang="en-US" dirty="0"/>
          </a:p>
        </p:txBody>
      </p:sp>
    </p:spTree>
    <p:extLst>
      <p:ext uri="{BB962C8B-B14F-4D97-AF65-F5344CB8AC3E}">
        <p14:creationId xmlns:p14="http://schemas.microsoft.com/office/powerpoint/2010/main" val="1715547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b="0" i="0" u="none" strike="noStrike" kern="1200" baseline="0" dirty="0" smtClean="0">
                <a:solidFill>
                  <a:schemeClr val="tx1"/>
                </a:solidFill>
                <a:latin typeface="+mn-lt"/>
                <a:ea typeface="+mn-ea"/>
                <a:cs typeface="+mn-cs"/>
              </a:rPr>
              <a:t>The reader is cautioned that the root or prefix (represented by *) of such producer-specified supportive ADaM date, time and datetime variable names must be chosen with care, to prevent unintended conflicts among other such names and standard numeric versions of possible SDTM variable names. In particular, </a:t>
            </a:r>
            <a:r>
              <a:rPr lang="en-US" sz="1200" b="1" i="0" u="none" strike="noStrike" kern="1200" baseline="0" dirty="0" smtClean="0">
                <a:solidFill>
                  <a:schemeClr val="tx1"/>
                </a:solidFill>
                <a:latin typeface="+mn-lt"/>
                <a:ea typeface="+mn-ea"/>
                <a:cs typeface="+mn-cs"/>
              </a:rPr>
              <a:t>potentially problematic values for producer-defined roots/prefixes (*) include: </a:t>
            </a:r>
            <a:r>
              <a:rPr lang="en-US" sz="1200" b="0" i="0" u="none" strike="noStrike" kern="1200" baseline="0" dirty="0" smtClean="0">
                <a:solidFill>
                  <a:schemeClr val="tx1"/>
                </a:solidFill>
                <a:latin typeface="+mn-lt"/>
                <a:ea typeface="+mn-ea"/>
                <a:cs typeface="+mn-cs"/>
              </a:rPr>
              <a:t>a. One-letter prefixes. For an example of the problem, if * is Q, then a date *DT would be QDT; however, a starting date *SDT would be QSDT, which would potentially be confusing if the producer intended QSDT to be something other than the numeric date version of the SDTM variable QSDTC. </a:t>
            </a:r>
          </a:p>
          <a:p>
            <a:r>
              <a:rPr lang="en-US" sz="1200" b="0" i="0" u="none" strike="noStrike" kern="1200" baseline="0" dirty="0" smtClean="0">
                <a:solidFill>
                  <a:schemeClr val="tx1"/>
                </a:solidFill>
                <a:latin typeface="+mn-lt"/>
                <a:ea typeface="+mn-ea"/>
                <a:cs typeface="+mn-cs"/>
              </a:rPr>
              <a:t>b. Two-letter prefixes, except when intentionally chosen to refer explicitly to a specific SDTM domain and its --DTC, --STDTC, and/or --ENDTC variables. For an example of an appropriate intentional use of a two-letter prefix, if * is LB, then *DT is LBDT, the numeric date version of SDTM LBDTC. For an example of the problem, if * is QQ, then a date *DT would be QQDT, which would potentially be confusing if the producer intended QQDT to be something other than the numeric date version of a potential SDTM variable QQDTC. </a:t>
            </a:r>
          </a:p>
          <a:p>
            <a:r>
              <a:rPr lang="en-US" sz="1200" b="0" i="0" u="none" strike="noStrike" kern="1200" baseline="0" dirty="0" smtClean="0">
                <a:solidFill>
                  <a:schemeClr val="tx1"/>
                </a:solidFill>
                <a:latin typeface="+mn-lt"/>
                <a:ea typeface="+mn-ea"/>
                <a:cs typeface="+mn-cs"/>
              </a:rPr>
              <a:t>c. Three-letter prefixes ending in S or E. For an example of the problem, if * is QQS, then a date *DT would be QQSDT, which would potentially be confusing if the producer intended QQSDT to be something other than the numeric date version of a potential SDTM variable QQSTDTC.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12. In general, all three of *DT, *TM, *DTM are not required. Include only the *DT, *TM, and *DTM variables needed for analysis or review. However, when a *DTM variable exists, it is good practice to include a corresponding *DT variable. </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21</a:t>
            </a:fld>
            <a:endParaRPr lang="en-US" dirty="0"/>
          </a:p>
        </p:txBody>
      </p:sp>
    </p:spTree>
    <p:extLst>
      <p:ext uri="{BB962C8B-B14F-4D97-AF65-F5344CB8AC3E}">
        <p14:creationId xmlns:p14="http://schemas.microsoft.com/office/powerpoint/2010/main" val="93546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jpg"/><Relationship Id="rId1" Type="http://schemas.openxmlformats.org/officeDocument/2006/relationships/slideMaster" Target="../slideMasters/slideMaster3.xml"/><Relationship Id="rId4" Type="http://schemas.openxmlformats.org/officeDocument/2006/relationships/image" Target="../media/image2.wmf"/></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Rectangle 10"/>
          <p:cNvSpPr/>
          <p:nvPr userDrawn="1"/>
        </p:nvSpPr>
        <p:spPr>
          <a:xfrm>
            <a:off x="0" y="0"/>
            <a:ext cx="9144000" cy="3801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0" y="3116000"/>
            <a:ext cx="7772857" cy="1371600"/>
          </a:xfrm>
          <a:custGeom>
            <a:avLst/>
            <a:gdLst>
              <a:gd name="connsiteX0" fmla="*/ 0 w 7775575"/>
              <a:gd name="connsiteY0" fmla="*/ 0 h 1401379"/>
              <a:gd name="connsiteX1" fmla="*/ 7775575 w 7775575"/>
              <a:gd name="connsiteY1" fmla="*/ 0 h 1401379"/>
              <a:gd name="connsiteX2" fmla="*/ 7775575 w 7775575"/>
              <a:gd name="connsiteY2" fmla="*/ 1401379 h 1401379"/>
              <a:gd name="connsiteX3" fmla="*/ 0 w 7775575"/>
              <a:gd name="connsiteY3" fmla="*/ 1401379 h 1401379"/>
              <a:gd name="connsiteX4" fmla="*/ 0 w 7775575"/>
              <a:gd name="connsiteY4" fmla="*/ 0 h 1401379"/>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0 w 7775575"/>
              <a:gd name="connsiteY4" fmla="*/ 1412328 h 1412328"/>
              <a:gd name="connsiteX5" fmla="*/ 0 w 7775575"/>
              <a:gd name="connsiteY5"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2811 w 7775575"/>
              <a:gd name="connsiteY3" fmla="*/ 711638 h 1412328"/>
              <a:gd name="connsiteX4" fmla="*/ 7775575 w 7775575"/>
              <a:gd name="connsiteY4" fmla="*/ 1412328 h 1412328"/>
              <a:gd name="connsiteX5" fmla="*/ 7521015 w 7775575"/>
              <a:gd name="connsiteY5" fmla="*/ 1412328 h 1412328"/>
              <a:gd name="connsiteX6" fmla="*/ 0 w 7775575"/>
              <a:gd name="connsiteY6" fmla="*/ 1412328 h 1412328"/>
              <a:gd name="connsiteX7" fmla="*/ 0 w 7775575"/>
              <a:gd name="connsiteY7" fmla="*/ 10949 h 1412328"/>
              <a:gd name="connsiteX0" fmla="*/ 0 w 7775575"/>
              <a:gd name="connsiteY0" fmla="*/ 10949 h 1412328"/>
              <a:gd name="connsiteX1" fmla="*/ 7488172 w 7775575"/>
              <a:gd name="connsiteY1" fmla="*/ 0 h 1412328"/>
              <a:gd name="connsiteX2" fmla="*/ 7772811 w 7775575"/>
              <a:gd name="connsiteY2" fmla="*/ 711638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8171670"/>
              <a:gd name="connsiteY0" fmla="*/ 10949 h 1412328"/>
              <a:gd name="connsiteX1" fmla="*/ 7488172 w 8171670"/>
              <a:gd name="connsiteY1" fmla="*/ 0 h 1412328"/>
              <a:gd name="connsiteX2" fmla="*/ 7772811 w 8171670"/>
              <a:gd name="connsiteY2" fmla="*/ 711638 h 1412328"/>
              <a:gd name="connsiteX3" fmla="*/ 7521015 w 8171670"/>
              <a:gd name="connsiteY3" fmla="*/ 1412328 h 1412328"/>
              <a:gd name="connsiteX4" fmla="*/ 0 w 8171670"/>
              <a:gd name="connsiteY4" fmla="*/ 1412328 h 1412328"/>
              <a:gd name="connsiteX5" fmla="*/ 0 w 8171670"/>
              <a:gd name="connsiteY5" fmla="*/ 10949 h 1412328"/>
              <a:gd name="connsiteX0" fmla="*/ 0 w 7772897"/>
              <a:gd name="connsiteY0" fmla="*/ 10949 h 1412330"/>
              <a:gd name="connsiteX1" fmla="*/ 7488172 w 7772897"/>
              <a:gd name="connsiteY1" fmla="*/ 0 h 1412330"/>
              <a:gd name="connsiteX2" fmla="*/ 7772811 w 7772897"/>
              <a:gd name="connsiteY2" fmla="*/ 711638 h 1412330"/>
              <a:gd name="connsiteX3" fmla="*/ 7521015 w 7772897"/>
              <a:gd name="connsiteY3" fmla="*/ 1412328 h 1412330"/>
              <a:gd name="connsiteX4" fmla="*/ 0 w 7772897"/>
              <a:gd name="connsiteY4" fmla="*/ 1412328 h 1412330"/>
              <a:gd name="connsiteX5" fmla="*/ 0 w 7772897"/>
              <a:gd name="connsiteY5" fmla="*/ 10949 h 1412330"/>
              <a:gd name="connsiteX0" fmla="*/ 0 w 7772857"/>
              <a:gd name="connsiteY0" fmla="*/ 10949 h 1412330"/>
              <a:gd name="connsiteX1" fmla="*/ 7488172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30"/>
              <a:gd name="connsiteX1" fmla="*/ 7305055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29"/>
              <a:gd name="connsiteX1" fmla="*/ 7305055 w 7772857"/>
              <a:gd name="connsiteY1" fmla="*/ 0 h 1412329"/>
              <a:gd name="connsiteX2" fmla="*/ 7772811 w 7772857"/>
              <a:gd name="connsiteY2" fmla="*/ 711638 h 1412329"/>
              <a:gd name="connsiteX3" fmla="*/ 7296550 w 7772857"/>
              <a:gd name="connsiteY3" fmla="*/ 1412328 h 1412329"/>
              <a:gd name="connsiteX4" fmla="*/ 0 w 7772857"/>
              <a:gd name="connsiteY4" fmla="*/ 1412328 h 1412329"/>
              <a:gd name="connsiteX5" fmla="*/ 0 w 7772857"/>
              <a:gd name="connsiteY5" fmla="*/ 10949 h 141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857" h="1412329">
                <a:moveTo>
                  <a:pt x="0" y="10949"/>
                </a:moveTo>
                <a:lnTo>
                  <a:pt x="7305055" y="0"/>
                </a:lnTo>
                <a:lnTo>
                  <a:pt x="7772811" y="711638"/>
                </a:lnTo>
                <a:cubicBezTo>
                  <a:pt x="7778285" y="704840"/>
                  <a:pt x="7298390" y="1413685"/>
                  <a:pt x="7296550" y="1412328"/>
                </a:cubicBezTo>
                <a:lnTo>
                  <a:pt x="0" y="1412328"/>
                </a:lnTo>
                <a:lnTo>
                  <a:pt x="0" y="10949"/>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a:spcAft>
                <a:spcPts val="500"/>
              </a:spcAft>
            </a:pPr>
            <a:endParaRPr lang="en-US" sz="2000" dirty="0">
              <a:solidFill>
                <a:schemeClr val="bg1"/>
              </a:solidFill>
              <a:latin typeface="Minion Pro"/>
              <a:cs typeface="Minion Pro"/>
            </a:endParaRPr>
          </a:p>
        </p:txBody>
      </p:sp>
      <p:pic>
        <p:nvPicPr>
          <p:cNvPr id="7" name="Picture 6" descr="Tata and TCS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3" name="Title 2"/>
          <p:cNvSpPr>
            <a:spLocks noGrp="1"/>
          </p:cNvSpPr>
          <p:nvPr>
            <p:ph type="title"/>
          </p:nvPr>
        </p:nvSpPr>
        <p:spPr>
          <a:xfrm>
            <a:off x="0" y="3257550"/>
            <a:ext cx="7286625"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0" y="3894800"/>
            <a:ext cx="7286625"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9" name="Picture 8" descr="PALS New logo.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332876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211760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541422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036260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181538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2745991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0484193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910053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353496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2447674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075753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7200" y="1416050"/>
            <a:ext cx="8229600" cy="3613150"/>
          </a:xfrm>
          <a:prstGeom prst="rect">
            <a:avLst/>
          </a:prstGeom>
        </p:spPr>
        <p:txBody>
          <a:bodyPr lIns="0" tIns="0"/>
          <a:lstStyle>
            <a:lvl1pPr marL="174625" indent="-174625" algn="l" defTabSz="457200" rtl="0" eaLnBrk="1" latinLnBrk="0" hangingPunct="1">
              <a:spcBef>
                <a:spcPts val="0"/>
              </a:spcBef>
              <a:spcAft>
                <a:spcPts val="600"/>
              </a:spcAft>
              <a:buSzPct val="100000"/>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defRPr lang="en-US" sz="1200" kern="1200" dirty="0" smtClean="0">
                <a:solidFill>
                  <a:schemeClr val="tx1"/>
                </a:solidFill>
                <a:latin typeface="+mn-lt"/>
                <a:ea typeface="+mn-ea"/>
                <a:cs typeface="+mn-cs"/>
              </a:defRPr>
            </a:lvl2pPr>
            <a:lvl3pPr marL="517525" indent="-174625" algn="l" defTabSz="457200" rtl="0" eaLnBrk="1" latinLnBrk="0" hangingPunct="1">
              <a:spcBef>
                <a:spcPts val="0"/>
              </a:spcBef>
              <a:spcAft>
                <a:spcPts val="600"/>
              </a:spcAft>
              <a:buSzPct val="80000"/>
              <a:buFont typeface="Wingdings" panose="05000000000000000000" pitchFamily="2" charset="2"/>
              <a:buChar char="§"/>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Calibri" panose="020F0502020204030204" pitchFamily="34" charset="0"/>
              <a:buChar char="−"/>
              <a:defRPr lang="en-US" sz="1200" kern="1200" dirty="0">
                <a:solidFill>
                  <a:schemeClr val="tx1"/>
                </a:solidFill>
                <a:latin typeface="+mn-lt"/>
                <a:ea typeface="+mn-ea"/>
                <a:cs typeface="+mn-cs"/>
              </a:defRPr>
            </a:lvl4pPr>
            <a:lvl5pPr>
              <a:spcBef>
                <a:spcPts val="0"/>
              </a:spcBef>
              <a:spcAft>
                <a:spcPts val="600"/>
              </a:spcAft>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2" name="Picture 11"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33479501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22623359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1087469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9800097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23992846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Rectangle 10"/>
          <p:cNvSpPr/>
          <p:nvPr userDrawn="1"/>
        </p:nvSpPr>
        <p:spPr>
          <a:xfrm>
            <a:off x="0" y="0"/>
            <a:ext cx="9144000" cy="380180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lvl="0">
              <a:spcAft>
                <a:spcPts val="500"/>
              </a:spcAft>
            </a:pPr>
            <a:endParaRPr lang="en-US" sz="2000">
              <a:solidFill>
                <a:schemeClr val="bg1"/>
              </a:solidFill>
              <a:latin typeface="Minion Pro"/>
              <a:cs typeface="Minion Pro"/>
            </a:endParaRPr>
          </a:p>
        </p:txBody>
      </p:sp>
      <p:sp>
        <p:nvSpPr>
          <p:cNvPr id="5" name="Rectangle 4"/>
          <p:cNvSpPr/>
          <p:nvPr userDrawn="1"/>
        </p:nvSpPr>
        <p:spPr>
          <a:xfrm>
            <a:off x="0" y="3116000"/>
            <a:ext cx="7772857" cy="1371600"/>
          </a:xfrm>
          <a:custGeom>
            <a:avLst/>
            <a:gdLst>
              <a:gd name="connsiteX0" fmla="*/ 0 w 7775575"/>
              <a:gd name="connsiteY0" fmla="*/ 0 h 1401379"/>
              <a:gd name="connsiteX1" fmla="*/ 7775575 w 7775575"/>
              <a:gd name="connsiteY1" fmla="*/ 0 h 1401379"/>
              <a:gd name="connsiteX2" fmla="*/ 7775575 w 7775575"/>
              <a:gd name="connsiteY2" fmla="*/ 1401379 h 1401379"/>
              <a:gd name="connsiteX3" fmla="*/ 0 w 7775575"/>
              <a:gd name="connsiteY3" fmla="*/ 1401379 h 1401379"/>
              <a:gd name="connsiteX4" fmla="*/ 0 w 7775575"/>
              <a:gd name="connsiteY4" fmla="*/ 0 h 1401379"/>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0 w 7775575"/>
              <a:gd name="connsiteY4" fmla="*/ 1412328 h 1412328"/>
              <a:gd name="connsiteX5" fmla="*/ 0 w 7775575"/>
              <a:gd name="connsiteY5"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2811 w 7775575"/>
              <a:gd name="connsiteY3" fmla="*/ 711638 h 1412328"/>
              <a:gd name="connsiteX4" fmla="*/ 7775575 w 7775575"/>
              <a:gd name="connsiteY4" fmla="*/ 1412328 h 1412328"/>
              <a:gd name="connsiteX5" fmla="*/ 7521015 w 7775575"/>
              <a:gd name="connsiteY5" fmla="*/ 1412328 h 1412328"/>
              <a:gd name="connsiteX6" fmla="*/ 0 w 7775575"/>
              <a:gd name="connsiteY6" fmla="*/ 1412328 h 1412328"/>
              <a:gd name="connsiteX7" fmla="*/ 0 w 7775575"/>
              <a:gd name="connsiteY7" fmla="*/ 10949 h 1412328"/>
              <a:gd name="connsiteX0" fmla="*/ 0 w 7775575"/>
              <a:gd name="connsiteY0" fmla="*/ 10949 h 1412328"/>
              <a:gd name="connsiteX1" fmla="*/ 7488172 w 7775575"/>
              <a:gd name="connsiteY1" fmla="*/ 0 h 1412328"/>
              <a:gd name="connsiteX2" fmla="*/ 7772811 w 7775575"/>
              <a:gd name="connsiteY2" fmla="*/ 711638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8171670"/>
              <a:gd name="connsiteY0" fmla="*/ 10949 h 1412328"/>
              <a:gd name="connsiteX1" fmla="*/ 7488172 w 8171670"/>
              <a:gd name="connsiteY1" fmla="*/ 0 h 1412328"/>
              <a:gd name="connsiteX2" fmla="*/ 7772811 w 8171670"/>
              <a:gd name="connsiteY2" fmla="*/ 711638 h 1412328"/>
              <a:gd name="connsiteX3" fmla="*/ 7521015 w 8171670"/>
              <a:gd name="connsiteY3" fmla="*/ 1412328 h 1412328"/>
              <a:gd name="connsiteX4" fmla="*/ 0 w 8171670"/>
              <a:gd name="connsiteY4" fmla="*/ 1412328 h 1412328"/>
              <a:gd name="connsiteX5" fmla="*/ 0 w 8171670"/>
              <a:gd name="connsiteY5" fmla="*/ 10949 h 1412328"/>
              <a:gd name="connsiteX0" fmla="*/ 0 w 7772897"/>
              <a:gd name="connsiteY0" fmla="*/ 10949 h 1412330"/>
              <a:gd name="connsiteX1" fmla="*/ 7488172 w 7772897"/>
              <a:gd name="connsiteY1" fmla="*/ 0 h 1412330"/>
              <a:gd name="connsiteX2" fmla="*/ 7772811 w 7772897"/>
              <a:gd name="connsiteY2" fmla="*/ 711638 h 1412330"/>
              <a:gd name="connsiteX3" fmla="*/ 7521015 w 7772897"/>
              <a:gd name="connsiteY3" fmla="*/ 1412328 h 1412330"/>
              <a:gd name="connsiteX4" fmla="*/ 0 w 7772897"/>
              <a:gd name="connsiteY4" fmla="*/ 1412328 h 1412330"/>
              <a:gd name="connsiteX5" fmla="*/ 0 w 7772897"/>
              <a:gd name="connsiteY5" fmla="*/ 10949 h 1412330"/>
              <a:gd name="connsiteX0" fmla="*/ 0 w 7772857"/>
              <a:gd name="connsiteY0" fmla="*/ 10949 h 1412330"/>
              <a:gd name="connsiteX1" fmla="*/ 7488172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30"/>
              <a:gd name="connsiteX1" fmla="*/ 7305055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29"/>
              <a:gd name="connsiteX1" fmla="*/ 7305055 w 7772857"/>
              <a:gd name="connsiteY1" fmla="*/ 0 h 1412329"/>
              <a:gd name="connsiteX2" fmla="*/ 7772811 w 7772857"/>
              <a:gd name="connsiteY2" fmla="*/ 711638 h 1412329"/>
              <a:gd name="connsiteX3" fmla="*/ 7296550 w 7772857"/>
              <a:gd name="connsiteY3" fmla="*/ 1412328 h 1412329"/>
              <a:gd name="connsiteX4" fmla="*/ 0 w 7772857"/>
              <a:gd name="connsiteY4" fmla="*/ 1412328 h 1412329"/>
              <a:gd name="connsiteX5" fmla="*/ 0 w 7772857"/>
              <a:gd name="connsiteY5" fmla="*/ 10949 h 141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857" h="1412329">
                <a:moveTo>
                  <a:pt x="0" y="10949"/>
                </a:moveTo>
                <a:lnTo>
                  <a:pt x="7305055" y="0"/>
                </a:lnTo>
                <a:lnTo>
                  <a:pt x="7772811" y="711638"/>
                </a:lnTo>
                <a:cubicBezTo>
                  <a:pt x="7778285" y="704840"/>
                  <a:pt x="7298390" y="1413685"/>
                  <a:pt x="7296550" y="1412328"/>
                </a:cubicBezTo>
                <a:lnTo>
                  <a:pt x="0" y="1412328"/>
                </a:lnTo>
                <a:lnTo>
                  <a:pt x="0" y="1094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a:spcAft>
                <a:spcPts val="500"/>
              </a:spcAft>
            </a:pPr>
            <a:endParaRPr lang="en-US" sz="2000" dirty="0">
              <a:solidFill>
                <a:schemeClr val="bg1"/>
              </a:solidFill>
              <a:latin typeface="Minion Pro"/>
              <a:cs typeface="Minion Pro"/>
            </a:endParaRPr>
          </a:p>
        </p:txBody>
      </p:sp>
      <p:pic>
        <p:nvPicPr>
          <p:cNvPr id="7" name="Picture 6" descr="Tata and TCS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3" name="Title 2"/>
          <p:cNvSpPr>
            <a:spLocks noGrp="1"/>
          </p:cNvSpPr>
          <p:nvPr>
            <p:ph type="title"/>
          </p:nvPr>
        </p:nvSpPr>
        <p:spPr>
          <a:xfrm>
            <a:off x="0" y="3257550"/>
            <a:ext cx="7286625"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0" y="3894800"/>
            <a:ext cx="7286625"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9" name="Picture 8" descr="PALS New logo.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2222932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7200" y="1416050"/>
            <a:ext cx="8229600" cy="3613150"/>
          </a:xfrm>
          <a:prstGeom prst="rect">
            <a:avLst/>
          </a:prstGeom>
        </p:spPr>
        <p:txBody>
          <a:bodyPr lIns="0" tIns="0"/>
          <a:lstStyle>
            <a:lvl1pPr marL="174625" indent="-174625" algn="l" defTabSz="457200" rtl="0" eaLnBrk="1" latinLnBrk="0" hangingPunct="1">
              <a:spcBef>
                <a:spcPts val="0"/>
              </a:spcBef>
              <a:spcAft>
                <a:spcPts val="600"/>
              </a:spcAft>
              <a:buSzPct val="100000"/>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defRPr lang="en-US" sz="1200" kern="1200" dirty="0" smtClean="0">
                <a:solidFill>
                  <a:schemeClr val="tx1"/>
                </a:solidFill>
                <a:latin typeface="+mn-lt"/>
                <a:ea typeface="+mn-ea"/>
                <a:cs typeface="+mn-cs"/>
              </a:defRPr>
            </a:lvl2pPr>
            <a:lvl3pPr marL="517525" indent="-174625" algn="l" defTabSz="457200" rtl="0" eaLnBrk="1" latinLnBrk="0" hangingPunct="1">
              <a:spcBef>
                <a:spcPts val="0"/>
              </a:spcBef>
              <a:spcAft>
                <a:spcPts val="600"/>
              </a:spcAft>
              <a:buSzPct val="80000"/>
              <a:buFont typeface="Wingdings" panose="05000000000000000000" pitchFamily="2" charset="2"/>
              <a:buChar char="§"/>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Calibri" panose="020F0502020204030204" pitchFamily="34" charset="0"/>
              <a:buChar char="−"/>
              <a:defRPr lang="en-US" sz="1200" kern="1200" dirty="0">
                <a:solidFill>
                  <a:schemeClr val="tx1"/>
                </a:solidFill>
                <a:latin typeface="+mn-lt"/>
                <a:ea typeface="+mn-ea"/>
                <a:cs typeface="+mn-cs"/>
              </a:defRPr>
            </a:lvl4pPr>
            <a:lvl5pPr>
              <a:spcBef>
                <a:spcPts val="0"/>
              </a:spcBef>
              <a:spcAft>
                <a:spcPts val="600"/>
              </a:spcAft>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2" name="Picture 11"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5" name="TextBox 4"/>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8923341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10" name="Rectangle 9"/>
          <p:cNvSpPr/>
          <p:nvPr userDrawn="1"/>
        </p:nvSpPr>
        <p:spPr>
          <a:xfrm>
            <a:off x="0" y="0"/>
            <a:ext cx="9144000" cy="3630168"/>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21" name="Picture 20"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1145482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29030"/>
            <a:ext cx="9144000" cy="574403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PALS New logo.wmf"/>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11082263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mj-lt"/>
              <a:buAutoNum type="arabicPeriod"/>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8" name="Content Placeholder 2"/>
          <p:cNvSpPr>
            <a:spLocks noGrp="1"/>
          </p:cNvSpPr>
          <p:nvPr>
            <p:ph sz="half" idx="13"/>
          </p:nvPr>
        </p:nvSpPr>
        <p:spPr>
          <a:xfrm>
            <a:off x="475488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63513"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0" name="Picture 9"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7" name="TextBox 6"/>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28369283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457200" y="141604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14" name="Content Placeholder 2"/>
          <p:cNvSpPr>
            <a:spLocks noGrp="1"/>
          </p:cNvSpPr>
          <p:nvPr>
            <p:ph sz="half" idx="10"/>
          </p:nvPr>
        </p:nvSpPr>
        <p:spPr>
          <a:xfrm>
            <a:off x="457200" y="340156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6" name="Picture 15"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224906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10" name="Rectangle 9"/>
          <p:cNvSpPr/>
          <p:nvPr userDrawn="1"/>
        </p:nvSpPr>
        <p:spPr>
          <a:xfrm>
            <a:off x="1" y="-1"/>
            <a:ext cx="9144000" cy="3629025"/>
          </a:xfrm>
          <a:prstGeom prst="rect">
            <a:avLst/>
          </a:prstGeom>
          <a:solidFill>
            <a:srgbClr val="0066B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21" name="Picture 20"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0602759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a:ln>
            <a:noFill/>
            <a:tailEnd type="triangle"/>
          </a:ln>
        </p:spPr>
      </p:pic>
      <p:sp>
        <p:nvSpPr>
          <p:cNvPr id="39" name="TextBox 38"/>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
        <p:nvSpPr>
          <p:cNvPr id="40" name="Rounded Rectangle 39"/>
          <p:cNvSpPr/>
          <p:nvPr userDrawn="1"/>
        </p:nvSpPr>
        <p:spPr>
          <a:xfrm>
            <a:off x="460375" y="1427163"/>
            <a:ext cx="8223250" cy="169539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1" name="Rounded Rectangle 40"/>
          <p:cNvSpPr/>
          <p:nvPr userDrawn="1"/>
        </p:nvSpPr>
        <p:spPr>
          <a:xfrm>
            <a:off x="576728" y="1506320"/>
            <a:ext cx="8000537" cy="1547475"/>
          </a:xfrm>
          <a:prstGeom prst="roundRect">
            <a:avLst>
              <a:gd name="adj" fmla="val 0"/>
            </a:avLst>
          </a:prstGeom>
          <a:solidFill>
            <a:schemeClr val="bg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761970">
              <a:buFont typeface="Arial" panose="020B0604020202020204" pitchFamily="34" charset="0"/>
              <a:buChar char="•"/>
            </a:pPr>
            <a:endParaRPr lang="en-US" sz="1000" dirty="0">
              <a:solidFill>
                <a:schemeClr val="tx1"/>
              </a:solidFill>
            </a:endParaRPr>
          </a:p>
        </p:txBody>
      </p:sp>
      <p:sp>
        <p:nvSpPr>
          <p:cNvPr id="42" name="Rounded Rectangle 41"/>
          <p:cNvSpPr/>
          <p:nvPr userDrawn="1"/>
        </p:nvSpPr>
        <p:spPr>
          <a:xfrm>
            <a:off x="460375"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3" name="Rectangle 42"/>
          <p:cNvSpPr/>
          <p:nvPr userDrawn="1"/>
        </p:nvSpPr>
        <p:spPr>
          <a:xfrm>
            <a:off x="567215"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Prepared </a:t>
            </a:r>
            <a:r>
              <a:rPr lang="en-US" sz="1100" b="1" dirty="0" smtClean="0">
                <a:solidFill>
                  <a:srgbClr val="000000"/>
                </a:solidFill>
              </a:rPr>
              <a:t>by</a:t>
            </a:r>
            <a:endParaRPr lang="en-US" sz="1100" b="1" dirty="0">
              <a:solidFill>
                <a:srgbClr val="000000"/>
              </a:solidFill>
            </a:endParaRPr>
          </a:p>
        </p:txBody>
      </p:sp>
      <p:sp>
        <p:nvSpPr>
          <p:cNvPr id="44" name="Rectangle 43"/>
          <p:cNvSpPr/>
          <p:nvPr userDrawn="1"/>
        </p:nvSpPr>
        <p:spPr>
          <a:xfrm>
            <a:off x="567215"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45" name="Rectangle 44"/>
          <p:cNvSpPr/>
          <p:nvPr userDrawn="1"/>
        </p:nvSpPr>
        <p:spPr>
          <a:xfrm>
            <a:off x="1697217"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000" dirty="0" smtClean="0">
                <a:solidFill>
                  <a:srgbClr val="000000"/>
                </a:solidFill>
              </a:rPr>
              <a:t> </a:t>
            </a:r>
            <a:endParaRPr lang="en-US" sz="1000" dirty="0">
              <a:solidFill>
                <a:srgbClr val="000000"/>
              </a:solidFill>
            </a:endParaRPr>
          </a:p>
        </p:txBody>
      </p:sp>
      <p:sp>
        <p:nvSpPr>
          <p:cNvPr id="46" name="Rectangle 45"/>
          <p:cNvSpPr/>
          <p:nvPr userDrawn="1"/>
        </p:nvSpPr>
        <p:spPr>
          <a:xfrm>
            <a:off x="1697217"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47" name="Rounded Rectangle 46"/>
          <p:cNvSpPr/>
          <p:nvPr userDrawn="1"/>
        </p:nvSpPr>
        <p:spPr>
          <a:xfrm>
            <a:off x="4718334"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8" name="Rectangle 47"/>
          <p:cNvSpPr/>
          <p:nvPr userDrawn="1"/>
        </p:nvSpPr>
        <p:spPr>
          <a:xfrm>
            <a:off x="4825174"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Reviewed </a:t>
            </a:r>
            <a:r>
              <a:rPr lang="en-US" sz="1100" b="1" dirty="0" smtClean="0">
                <a:solidFill>
                  <a:srgbClr val="000000"/>
                </a:solidFill>
              </a:rPr>
              <a:t>by</a:t>
            </a:r>
            <a:endParaRPr lang="en-US" sz="1100" b="1" dirty="0">
              <a:solidFill>
                <a:srgbClr val="000000"/>
              </a:solidFill>
            </a:endParaRPr>
          </a:p>
        </p:txBody>
      </p:sp>
      <p:sp>
        <p:nvSpPr>
          <p:cNvPr id="49" name="Rectangle 48"/>
          <p:cNvSpPr/>
          <p:nvPr userDrawn="1"/>
        </p:nvSpPr>
        <p:spPr>
          <a:xfrm>
            <a:off x="4825174"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50" name="Rectangle 49"/>
          <p:cNvSpPr/>
          <p:nvPr userDrawn="1"/>
        </p:nvSpPr>
        <p:spPr>
          <a:xfrm>
            <a:off x="5955176"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1" name="Rectangle 50"/>
          <p:cNvSpPr/>
          <p:nvPr userDrawn="1"/>
        </p:nvSpPr>
        <p:spPr>
          <a:xfrm>
            <a:off x="5955176"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2" name="Content Placeholder 4"/>
          <p:cNvSpPr>
            <a:spLocks noGrp="1"/>
          </p:cNvSpPr>
          <p:nvPr>
            <p:ph sz="quarter" idx="23"/>
          </p:nvPr>
        </p:nvSpPr>
        <p:spPr>
          <a:xfrm>
            <a:off x="576728" y="1514967"/>
            <a:ext cx="8000537" cy="1538828"/>
          </a:xfrm>
          <a:prstGeom prst="rect">
            <a:avLst/>
          </a:prstGeom>
        </p:spPr>
        <p:txBody>
          <a:bodyPr anchor="ctr"/>
          <a:lstStyle>
            <a:lvl1pPr marL="171450" indent="-171450" algn="l" defTabSz="761970"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1pPr>
            <a:lvl2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2pPr>
            <a:lvl3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3pPr>
            <a:lvl4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4pPr>
            <a:lvl5pPr marL="171450" indent="-171450" algn="l" defTabSz="761970" rtl="0" eaLnBrk="1" latinLnBrk="0" hangingPunct="1">
              <a:buFont typeface="Arial" panose="020B0604020202020204" pitchFamily="34" charset="0"/>
              <a:buChar char="•"/>
              <a:defRPr lang="en-US" sz="1000" kern="1200" dirty="0">
                <a:solidFill>
                  <a:schemeClr val="tx1"/>
                </a:solidFill>
                <a:latin typeface="+mn-lt"/>
                <a:ea typeface="+mn-ea"/>
                <a:cs typeface="+mn-cs"/>
              </a:defRPr>
            </a:lvl5pPr>
          </a:lstStyle>
          <a:p>
            <a:pPr lvl="0"/>
            <a:r>
              <a:rPr lang="en-US" dirty="0" smtClean="0"/>
              <a:t>Click to edit Master text styles</a:t>
            </a:r>
          </a:p>
        </p:txBody>
      </p:sp>
      <p:sp>
        <p:nvSpPr>
          <p:cNvPr id="53" name="Text Placeholder 35"/>
          <p:cNvSpPr>
            <a:spLocks noGrp="1"/>
          </p:cNvSpPr>
          <p:nvPr>
            <p:ph type="body" sz="quarter" idx="24"/>
          </p:nvPr>
        </p:nvSpPr>
        <p:spPr>
          <a:xfrm>
            <a:off x="1702083" y="3847728"/>
            <a:ext cx="2587977"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4" name="Text Placeholder 35"/>
          <p:cNvSpPr>
            <a:spLocks noGrp="1"/>
          </p:cNvSpPr>
          <p:nvPr>
            <p:ph type="body" sz="quarter" idx="25"/>
          </p:nvPr>
        </p:nvSpPr>
        <p:spPr>
          <a:xfrm>
            <a:off x="1702083" y="4211278"/>
            <a:ext cx="2587977" cy="24573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5" name="Text Placeholder 35"/>
          <p:cNvSpPr>
            <a:spLocks noGrp="1"/>
          </p:cNvSpPr>
          <p:nvPr>
            <p:ph type="body" sz="quarter" idx="26"/>
          </p:nvPr>
        </p:nvSpPr>
        <p:spPr>
          <a:xfrm>
            <a:off x="5960042" y="3847728"/>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6" name="Text Placeholder 35"/>
          <p:cNvSpPr>
            <a:spLocks noGrp="1"/>
          </p:cNvSpPr>
          <p:nvPr>
            <p:ph type="body" sz="quarter" idx="27"/>
          </p:nvPr>
        </p:nvSpPr>
        <p:spPr>
          <a:xfrm>
            <a:off x="5960042" y="4210703"/>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7" name="Content Placeholder 68"/>
          <p:cNvSpPr>
            <a:spLocks noGrp="1"/>
          </p:cNvSpPr>
          <p:nvPr>
            <p:ph sz="quarter" idx="28"/>
          </p:nvPr>
        </p:nvSpPr>
        <p:spPr>
          <a:xfrm>
            <a:off x="567215"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
        <p:nvSpPr>
          <p:cNvPr id="58" name="Content Placeholder 68"/>
          <p:cNvSpPr>
            <a:spLocks noGrp="1"/>
          </p:cNvSpPr>
          <p:nvPr>
            <p:ph sz="quarter" idx="29"/>
          </p:nvPr>
        </p:nvSpPr>
        <p:spPr>
          <a:xfrm>
            <a:off x="4825174"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Tree>
    <p:extLst>
      <p:ext uri="{BB962C8B-B14F-4D97-AF65-F5344CB8AC3E}">
        <p14:creationId xmlns:p14="http://schemas.microsoft.com/office/powerpoint/2010/main" val="22583793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descr="Cover4.jpg"/>
          <p:cNvPicPr>
            <a:picLocks noChangeAspect="1"/>
          </p:cNvPicPr>
          <p:nvPr userDrawn="1"/>
        </p:nvPicPr>
        <p:blipFill rotWithShape="1">
          <a:blip r:embed="rId2">
            <a:extLst>
              <a:ext uri="{28A0092B-C50C-407E-A947-70E740481C1C}">
                <a14:useLocalDpi xmlns:a14="http://schemas.microsoft.com/office/drawing/2010/main" val="0"/>
              </a:ext>
            </a:extLst>
          </a:blip>
          <a:srcRect b="33333"/>
          <a:stretch/>
        </p:blipFill>
        <p:spPr>
          <a:xfrm>
            <a:off x="0" y="0"/>
            <a:ext cx="9144000" cy="3810000"/>
          </a:xfrm>
          <a:prstGeom prst="rect">
            <a:avLst/>
          </a:prstGeom>
        </p:spPr>
      </p:pic>
      <p:sp>
        <p:nvSpPr>
          <p:cNvPr id="5" name="Rectangle 4"/>
          <p:cNvSpPr/>
          <p:nvPr userDrawn="1"/>
        </p:nvSpPr>
        <p:spPr>
          <a:xfrm>
            <a:off x="0" y="3116000"/>
            <a:ext cx="7772857" cy="1371600"/>
          </a:xfrm>
          <a:custGeom>
            <a:avLst/>
            <a:gdLst>
              <a:gd name="connsiteX0" fmla="*/ 0 w 7775575"/>
              <a:gd name="connsiteY0" fmla="*/ 0 h 1401379"/>
              <a:gd name="connsiteX1" fmla="*/ 7775575 w 7775575"/>
              <a:gd name="connsiteY1" fmla="*/ 0 h 1401379"/>
              <a:gd name="connsiteX2" fmla="*/ 7775575 w 7775575"/>
              <a:gd name="connsiteY2" fmla="*/ 1401379 h 1401379"/>
              <a:gd name="connsiteX3" fmla="*/ 0 w 7775575"/>
              <a:gd name="connsiteY3" fmla="*/ 1401379 h 1401379"/>
              <a:gd name="connsiteX4" fmla="*/ 0 w 7775575"/>
              <a:gd name="connsiteY4" fmla="*/ 0 h 1401379"/>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0 w 7775575"/>
              <a:gd name="connsiteY4" fmla="*/ 1412328 h 1412328"/>
              <a:gd name="connsiteX5" fmla="*/ 0 w 7775575"/>
              <a:gd name="connsiteY5"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2811 w 7775575"/>
              <a:gd name="connsiteY3" fmla="*/ 711638 h 1412328"/>
              <a:gd name="connsiteX4" fmla="*/ 7775575 w 7775575"/>
              <a:gd name="connsiteY4" fmla="*/ 1412328 h 1412328"/>
              <a:gd name="connsiteX5" fmla="*/ 7521015 w 7775575"/>
              <a:gd name="connsiteY5" fmla="*/ 1412328 h 1412328"/>
              <a:gd name="connsiteX6" fmla="*/ 0 w 7775575"/>
              <a:gd name="connsiteY6" fmla="*/ 1412328 h 1412328"/>
              <a:gd name="connsiteX7" fmla="*/ 0 w 7775575"/>
              <a:gd name="connsiteY7" fmla="*/ 10949 h 1412328"/>
              <a:gd name="connsiteX0" fmla="*/ 0 w 7775575"/>
              <a:gd name="connsiteY0" fmla="*/ 10949 h 1412328"/>
              <a:gd name="connsiteX1" fmla="*/ 7488172 w 7775575"/>
              <a:gd name="connsiteY1" fmla="*/ 0 h 1412328"/>
              <a:gd name="connsiteX2" fmla="*/ 7772811 w 7775575"/>
              <a:gd name="connsiteY2" fmla="*/ 711638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8171670"/>
              <a:gd name="connsiteY0" fmla="*/ 10949 h 1412328"/>
              <a:gd name="connsiteX1" fmla="*/ 7488172 w 8171670"/>
              <a:gd name="connsiteY1" fmla="*/ 0 h 1412328"/>
              <a:gd name="connsiteX2" fmla="*/ 7772811 w 8171670"/>
              <a:gd name="connsiteY2" fmla="*/ 711638 h 1412328"/>
              <a:gd name="connsiteX3" fmla="*/ 7521015 w 8171670"/>
              <a:gd name="connsiteY3" fmla="*/ 1412328 h 1412328"/>
              <a:gd name="connsiteX4" fmla="*/ 0 w 8171670"/>
              <a:gd name="connsiteY4" fmla="*/ 1412328 h 1412328"/>
              <a:gd name="connsiteX5" fmla="*/ 0 w 8171670"/>
              <a:gd name="connsiteY5" fmla="*/ 10949 h 1412328"/>
              <a:gd name="connsiteX0" fmla="*/ 0 w 7772897"/>
              <a:gd name="connsiteY0" fmla="*/ 10949 h 1412330"/>
              <a:gd name="connsiteX1" fmla="*/ 7488172 w 7772897"/>
              <a:gd name="connsiteY1" fmla="*/ 0 h 1412330"/>
              <a:gd name="connsiteX2" fmla="*/ 7772811 w 7772897"/>
              <a:gd name="connsiteY2" fmla="*/ 711638 h 1412330"/>
              <a:gd name="connsiteX3" fmla="*/ 7521015 w 7772897"/>
              <a:gd name="connsiteY3" fmla="*/ 1412328 h 1412330"/>
              <a:gd name="connsiteX4" fmla="*/ 0 w 7772897"/>
              <a:gd name="connsiteY4" fmla="*/ 1412328 h 1412330"/>
              <a:gd name="connsiteX5" fmla="*/ 0 w 7772897"/>
              <a:gd name="connsiteY5" fmla="*/ 10949 h 1412330"/>
              <a:gd name="connsiteX0" fmla="*/ 0 w 7772857"/>
              <a:gd name="connsiteY0" fmla="*/ 10949 h 1412330"/>
              <a:gd name="connsiteX1" fmla="*/ 7488172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30"/>
              <a:gd name="connsiteX1" fmla="*/ 7305055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29"/>
              <a:gd name="connsiteX1" fmla="*/ 7305055 w 7772857"/>
              <a:gd name="connsiteY1" fmla="*/ 0 h 1412329"/>
              <a:gd name="connsiteX2" fmla="*/ 7772811 w 7772857"/>
              <a:gd name="connsiteY2" fmla="*/ 711638 h 1412329"/>
              <a:gd name="connsiteX3" fmla="*/ 7296550 w 7772857"/>
              <a:gd name="connsiteY3" fmla="*/ 1412328 h 1412329"/>
              <a:gd name="connsiteX4" fmla="*/ 0 w 7772857"/>
              <a:gd name="connsiteY4" fmla="*/ 1412328 h 1412329"/>
              <a:gd name="connsiteX5" fmla="*/ 0 w 7772857"/>
              <a:gd name="connsiteY5" fmla="*/ 10949 h 141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857" h="1412329">
                <a:moveTo>
                  <a:pt x="0" y="10949"/>
                </a:moveTo>
                <a:lnTo>
                  <a:pt x="7305055" y="0"/>
                </a:lnTo>
                <a:lnTo>
                  <a:pt x="7772811" y="711638"/>
                </a:lnTo>
                <a:cubicBezTo>
                  <a:pt x="7778285" y="704840"/>
                  <a:pt x="7298390" y="1413685"/>
                  <a:pt x="7296550" y="1412328"/>
                </a:cubicBezTo>
                <a:lnTo>
                  <a:pt x="0" y="1412328"/>
                </a:lnTo>
                <a:lnTo>
                  <a:pt x="0" y="1094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a:spcAft>
                <a:spcPts val="500"/>
              </a:spcAft>
            </a:pPr>
            <a:endParaRPr lang="en-US" sz="2000" dirty="0">
              <a:solidFill>
                <a:schemeClr val="bg1"/>
              </a:solidFill>
              <a:latin typeface="Minion Pro"/>
              <a:cs typeface="Minion Pro"/>
            </a:endParaRPr>
          </a:p>
        </p:txBody>
      </p:sp>
      <p:pic>
        <p:nvPicPr>
          <p:cNvPr id="7" name="Picture 6" descr="Tata and TCS logo.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3" name="Title 2"/>
          <p:cNvSpPr>
            <a:spLocks noGrp="1"/>
          </p:cNvSpPr>
          <p:nvPr>
            <p:ph type="title"/>
          </p:nvPr>
        </p:nvSpPr>
        <p:spPr>
          <a:xfrm>
            <a:off x="0" y="3257550"/>
            <a:ext cx="7286625"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0" y="3894800"/>
            <a:ext cx="7286625"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9" name="Picture 8" descr="PALS New logo.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40874537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7200" y="1416050"/>
            <a:ext cx="8229600" cy="3613150"/>
          </a:xfrm>
          <a:prstGeom prst="rect">
            <a:avLst/>
          </a:prstGeom>
        </p:spPr>
        <p:txBody>
          <a:bodyPr lIns="0" tIns="0"/>
          <a:lstStyle>
            <a:lvl1pPr marL="174625" indent="-174625" algn="l" defTabSz="457200" rtl="0" eaLnBrk="1" latinLnBrk="0" hangingPunct="1">
              <a:spcBef>
                <a:spcPts val="0"/>
              </a:spcBef>
              <a:spcAft>
                <a:spcPts val="600"/>
              </a:spcAft>
              <a:buSzPct val="100000"/>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defRPr lang="en-US" sz="1200" kern="1200" dirty="0" smtClean="0">
                <a:solidFill>
                  <a:schemeClr val="tx1"/>
                </a:solidFill>
                <a:latin typeface="+mn-lt"/>
                <a:ea typeface="+mn-ea"/>
                <a:cs typeface="+mn-cs"/>
              </a:defRPr>
            </a:lvl2pPr>
            <a:lvl3pPr marL="517525" indent="-174625" algn="l" defTabSz="457200" rtl="0" eaLnBrk="1" latinLnBrk="0" hangingPunct="1">
              <a:spcBef>
                <a:spcPts val="0"/>
              </a:spcBef>
              <a:spcAft>
                <a:spcPts val="600"/>
              </a:spcAft>
              <a:buSzPct val="80000"/>
              <a:buFont typeface="Wingdings" panose="05000000000000000000" pitchFamily="2" charset="2"/>
              <a:buChar char="§"/>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Calibri" panose="020F0502020204030204" pitchFamily="34" charset="0"/>
              <a:buChar char="−"/>
              <a:defRPr lang="en-US" sz="1200" kern="1200" dirty="0">
                <a:solidFill>
                  <a:schemeClr val="tx1"/>
                </a:solidFill>
                <a:latin typeface="+mn-lt"/>
                <a:ea typeface="+mn-ea"/>
                <a:cs typeface="+mn-cs"/>
              </a:defRPr>
            </a:lvl4pPr>
            <a:lvl5pPr>
              <a:spcBef>
                <a:spcPts val="0"/>
              </a:spcBef>
              <a:spcAft>
                <a:spcPts val="600"/>
              </a:spcAft>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2" name="Picture 11"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5" name="TextBox 4"/>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1524317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userDrawn="1"/>
        </p:nvSpPr>
        <p:spPr>
          <a:xfrm>
            <a:off x="0" y="0"/>
            <a:ext cx="9144000" cy="3630168"/>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21" name="Picture 20"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1026210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2112"/>
            <a:ext cx="9144000" cy="5717112"/>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PALS New logo.wmf"/>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41190448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mj-lt"/>
              <a:buAutoNum type="arabicPeriod"/>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8" name="Content Placeholder 2"/>
          <p:cNvSpPr>
            <a:spLocks noGrp="1"/>
          </p:cNvSpPr>
          <p:nvPr>
            <p:ph sz="half" idx="13"/>
          </p:nvPr>
        </p:nvSpPr>
        <p:spPr>
          <a:xfrm>
            <a:off x="475488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63513"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0" name="Picture 9"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7" name="TextBox 6"/>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554832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457200" y="141604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14" name="Content Placeholder 2"/>
          <p:cNvSpPr>
            <a:spLocks noGrp="1"/>
          </p:cNvSpPr>
          <p:nvPr>
            <p:ph sz="half" idx="10"/>
          </p:nvPr>
        </p:nvSpPr>
        <p:spPr>
          <a:xfrm>
            <a:off x="457200" y="340156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25228319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a:ln>
            <a:noFill/>
            <a:tailEnd type="triangle"/>
          </a:ln>
        </p:spPr>
      </p:pic>
      <p:sp>
        <p:nvSpPr>
          <p:cNvPr id="39" name="TextBox 38"/>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
        <p:nvSpPr>
          <p:cNvPr id="40" name="Rounded Rectangle 39"/>
          <p:cNvSpPr/>
          <p:nvPr userDrawn="1"/>
        </p:nvSpPr>
        <p:spPr>
          <a:xfrm>
            <a:off x="460375" y="1427163"/>
            <a:ext cx="8223250" cy="169539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1" name="Rounded Rectangle 40"/>
          <p:cNvSpPr/>
          <p:nvPr userDrawn="1"/>
        </p:nvSpPr>
        <p:spPr>
          <a:xfrm>
            <a:off x="576728" y="1506320"/>
            <a:ext cx="8000537" cy="1547475"/>
          </a:xfrm>
          <a:prstGeom prst="roundRect">
            <a:avLst>
              <a:gd name="adj" fmla="val 0"/>
            </a:avLst>
          </a:prstGeom>
          <a:solidFill>
            <a:schemeClr val="bg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761970">
              <a:buFont typeface="Arial" panose="020B0604020202020204" pitchFamily="34" charset="0"/>
              <a:buChar char="•"/>
            </a:pPr>
            <a:endParaRPr lang="en-US" sz="1000" dirty="0">
              <a:solidFill>
                <a:schemeClr val="tx1"/>
              </a:solidFill>
            </a:endParaRPr>
          </a:p>
        </p:txBody>
      </p:sp>
      <p:sp>
        <p:nvSpPr>
          <p:cNvPr id="42" name="Rounded Rectangle 41"/>
          <p:cNvSpPr/>
          <p:nvPr userDrawn="1"/>
        </p:nvSpPr>
        <p:spPr>
          <a:xfrm>
            <a:off x="460375"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3" name="Rectangle 42"/>
          <p:cNvSpPr/>
          <p:nvPr userDrawn="1"/>
        </p:nvSpPr>
        <p:spPr>
          <a:xfrm>
            <a:off x="567215"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Prepared </a:t>
            </a:r>
            <a:r>
              <a:rPr lang="en-US" sz="1100" b="1" dirty="0" smtClean="0">
                <a:solidFill>
                  <a:srgbClr val="000000"/>
                </a:solidFill>
              </a:rPr>
              <a:t>by</a:t>
            </a:r>
            <a:endParaRPr lang="en-US" sz="1100" b="1" dirty="0">
              <a:solidFill>
                <a:srgbClr val="000000"/>
              </a:solidFill>
            </a:endParaRPr>
          </a:p>
        </p:txBody>
      </p:sp>
      <p:sp>
        <p:nvSpPr>
          <p:cNvPr id="44" name="Rectangle 43"/>
          <p:cNvSpPr/>
          <p:nvPr userDrawn="1"/>
        </p:nvSpPr>
        <p:spPr>
          <a:xfrm>
            <a:off x="567215"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45" name="Rectangle 44"/>
          <p:cNvSpPr/>
          <p:nvPr userDrawn="1"/>
        </p:nvSpPr>
        <p:spPr>
          <a:xfrm>
            <a:off x="1697217"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000" dirty="0" smtClean="0">
                <a:solidFill>
                  <a:srgbClr val="000000"/>
                </a:solidFill>
              </a:rPr>
              <a:t> </a:t>
            </a:r>
            <a:endParaRPr lang="en-US" sz="1000" dirty="0">
              <a:solidFill>
                <a:srgbClr val="000000"/>
              </a:solidFill>
            </a:endParaRPr>
          </a:p>
        </p:txBody>
      </p:sp>
      <p:sp>
        <p:nvSpPr>
          <p:cNvPr id="46" name="Rectangle 45"/>
          <p:cNvSpPr/>
          <p:nvPr userDrawn="1"/>
        </p:nvSpPr>
        <p:spPr>
          <a:xfrm>
            <a:off x="1697217"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47" name="Rounded Rectangle 46"/>
          <p:cNvSpPr/>
          <p:nvPr userDrawn="1"/>
        </p:nvSpPr>
        <p:spPr>
          <a:xfrm>
            <a:off x="4718334"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8" name="Rectangle 47"/>
          <p:cNvSpPr/>
          <p:nvPr userDrawn="1"/>
        </p:nvSpPr>
        <p:spPr>
          <a:xfrm>
            <a:off x="4825174"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Reviewed </a:t>
            </a:r>
            <a:r>
              <a:rPr lang="en-US" sz="1100" b="1" dirty="0" smtClean="0">
                <a:solidFill>
                  <a:srgbClr val="000000"/>
                </a:solidFill>
              </a:rPr>
              <a:t>by</a:t>
            </a:r>
            <a:endParaRPr lang="en-US" sz="1100" b="1" dirty="0">
              <a:solidFill>
                <a:srgbClr val="000000"/>
              </a:solidFill>
            </a:endParaRPr>
          </a:p>
        </p:txBody>
      </p:sp>
      <p:sp>
        <p:nvSpPr>
          <p:cNvPr id="49" name="Rectangle 48"/>
          <p:cNvSpPr/>
          <p:nvPr userDrawn="1"/>
        </p:nvSpPr>
        <p:spPr>
          <a:xfrm>
            <a:off x="4825174"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50" name="Rectangle 49"/>
          <p:cNvSpPr/>
          <p:nvPr userDrawn="1"/>
        </p:nvSpPr>
        <p:spPr>
          <a:xfrm>
            <a:off x="5955176"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1" name="Rectangle 50"/>
          <p:cNvSpPr/>
          <p:nvPr userDrawn="1"/>
        </p:nvSpPr>
        <p:spPr>
          <a:xfrm>
            <a:off x="5955176"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2" name="Content Placeholder 4"/>
          <p:cNvSpPr>
            <a:spLocks noGrp="1"/>
          </p:cNvSpPr>
          <p:nvPr>
            <p:ph sz="quarter" idx="23"/>
          </p:nvPr>
        </p:nvSpPr>
        <p:spPr>
          <a:xfrm>
            <a:off x="576728" y="1514967"/>
            <a:ext cx="8000537" cy="1538828"/>
          </a:xfrm>
          <a:prstGeom prst="rect">
            <a:avLst/>
          </a:prstGeom>
        </p:spPr>
        <p:txBody>
          <a:bodyPr anchor="ctr"/>
          <a:lstStyle>
            <a:lvl1pPr marL="171450" indent="-171450" algn="l" defTabSz="761970"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1pPr>
            <a:lvl2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2pPr>
            <a:lvl3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3pPr>
            <a:lvl4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4pPr>
            <a:lvl5pPr marL="171450" indent="-171450" algn="l" defTabSz="761970" rtl="0" eaLnBrk="1" latinLnBrk="0" hangingPunct="1">
              <a:buFont typeface="Arial" panose="020B0604020202020204" pitchFamily="34" charset="0"/>
              <a:buChar char="•"/>
              <a:defRPr lang="en-US" sz="1000" kern="1200" dirty="0">
                <a:solidFill>
                  <a:schemeClr val="tx1"/>
                </a:solidFill>
                <a:latin typeface="+mn-lt"/>
                <a:ea typeface="+mn-ea"/>
                <a:cs typeface="+mn-cs"/>
              </a:defRPr>
            </a:lvl5pPr>
          </a:lstStyle>
          <a:p>
            <a:pPr lvl="0"/>
            <a:r>
              <a:rPr lang="en-US" dirty="0" smtClean="0"/>
              <a:t>Click to edit Master text styles</a:t>
            </a:r>
          </a:p>
        </p:txBody>
      </p:sp>
      <p:sp>
        <p:nvSpPr>
          <p:cNvPr id="53" name="Text Placeholder 35"/>
          <p:cNvSpPr>
            <a:spLocks noGrp="1"/>
          </p:cNvSpPr>
          <p:nvPr>
            <p:ph type="body" sz="quarter" idx="24"/>
          </p:nvPr>
        </p:nvSpPr>
        <p:spPr>
          <a:xfrm>
            <a:off x="1702083" y="3847728"/>
            <a:ext cx="2587977"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4" name="Text Placeholder 35"/>
          <p:cNvSpPr>
            <a:spLocks noGrp="1"/>
          </p:cNvSpPr>
          <p:nvPr>
            <p:ph type="body" sz="quarter" idx="25"/>
          </p:nvPr>
        </p:nvSpPr>
        <p:spPr>
          <a:xfrm>
            <a:off x="1702083" y="4211278"/>
            <a:ext cx="2587977" cy="24573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5" name="Text Placeholder 35"/>
          <p:cNvSpPr>
            <a:spLocks noGrp="1"/>
          </p:cNvSpPr>
          <p:nvPr>
            <p:ph type="body" sz="quarter" idx="26"/>
          </p:nvPr>
        </p:nvSpPr>
        <p:spPr>
          <a:xfrm>
            <a:off x="5960042" y="3847728"/>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6" name="Text Placeholder 35"/>
          <p:cNvSpPr>
            <a:spLocks noGrp="1"/>
          </p:cNvSpPr>
          <p:nvPr>
            <p:ph type="body" sz="quarter" idx="27"/>
          </p:nvPr>
        </p:nvSpPr>
        <p:spPr>
          <a:xfrm>
            <a:off x="5960042" y="4210703"/>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7" name="Content Placeholder 68"/>
          <p:cNvSpPr>
            <a:spLocks noGrp="1"/>
          </p:cNvSpPr>
          <p:nvPr>
            <p:ph sz="quarter" idx="28"/>
          </p:nvPr>
        </p:nvSpPr>
        <p:spPr>
          <a:xfrm>
            <a:off x="567215"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
        <p:nvSpPr>
          <p:cNvPr id="58" name="Content Placeholder 68"/>
          <p:cNvSpPr>
            <a:spLocks noGrp="1"/>
          </p:cNvSpPr>
          <p:nvPr>
            <p:ph sz="quarter" idx="29"/>
          </p:nvPr>
        </p:nvSpPr>
        <p:spPr>
          <a:xfrm>
            <a:off x="4825174"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Tree>
    <p:extLst>
      <p:ext uri="{BB962C8B-B14F-4D97-AF65-F5344CB8AC3E}">
        <p14:creationId xmlns:p14="http://schemas.microsoft.com/office/powerpoint/2010/main" val="2456190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0"/>
            <a:ext cx="9144000" cy="5715000"/>
          </a:xfrm>
          <a:prstGeom prst="rect">
            <a:avLst/>
          </a:prstGeom>
          <a:solidFill>
            <a:srgbClr val="0066B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PALS New logo.wmf"/>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2240863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mj-lt"/>
              <a:buAutoNum type="arabicPeriod"/>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8" name="Content Placeholder 2"/>
          <p:cNvSpPr>
            <a:spLocks noGrp="1"/>
          </p:cNvSpPr>
          <p:nvPr>
            <p:ph sz="half" idx="13"/>
          </p:nvPr>
        </p:nvSpPr>
        <p:spPr>
          <a:xfrm>
            <a:off x="475488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63513"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0" name="Picture 9"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7" name="TextBox 6"/>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942831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457200" y="141604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14" name="Content Placeholder 2"/>
          <p:cNvSpPr>
            <a:spLocks noGrp="1"/>
          </p:cNvSpPr>
          <p:nvPr>
            <p:ph sz="half" idx="10"/>
          </p:nvPr>
        </p:nvSpPr>
        <p:spPr>
          <a:xfrm>
            <a:off x="457200" y="340156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312126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a:ln>
            <a:noFill/>
            <a:tailEnd type="triangle"/>
          </a:ln>
        </p:spPr>
      </p:pic>
      <p:sp>
        <p:nvSpPr>
          <p:cNvPr id="33" name="Rounded Rectangle 32"/>
          <p:cNvSpPr/>
          <p:nvPr/>
        </p:nvSpPr>
        <p:spPr>
          <a:xfrm>
            <a:off x="460375" y="1427163"/>
            <a:ext cx="8223250" cy="1695390"/>
          </a:xfrm>
          <a:prstGeom prst="roundRect">
            <a:avLst>
              <a:gd name="adj" fmla="val 0"/>
            </a:avLst>
          </a:prstGeom>
          <a:solidFill>
            <a:srgbClr val="138F9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a:endParaRPr lang="en-US" sz="917" dirty="0">
              <a:solidFill>
                <a:prstClr val="white"/>
              </a:solidFill>
            </a:endParaRPr>
          </a:p>
        </p:txBody>
      </p:sp>
      <p:sp>
        <p:nvSpPr>
          <p:cNvPr id="34" name="Rounded Rectangle 33"/>
          <p:cNvSpPr/>
          <p:nvPr/>
        </p:nvSpPr>
        <p:spPr>
          <a:xfrm>
            <a:off x="576728" y="1506320"/>
            <a:ext cx="8000537" cy="1547475"/>
          </a:xfrm>
          <a:prstGeom prst="roundRect">
            <a:avLst>
              <a:gd name="adj" fmla="val 0"/>
            </a:avLst>
          </a:prstGeom>
          <a:solidFill>
            <a:schemeClr val="bg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761970">
              <a:buFont typeface="Arial" panose="020B0604020202020204" pitchFamily="34" charset="0"/>
              <a:buChar char="•"/>
            </a:pPr>
            <a:endParaRPr lang="en-US" sz="1000" dirty="0">
              <a:solidFill>
                <a:schemeClr val="tx1"/>
              </a:solidFill>
            </a:endParaRPr>
          </a:p>
        </p:txBody>
      </p:sp>
      <p:sp>
        <p:nvSpPr>
          <p:cNvPr id="10" name="Rounded Rectangle 9"/>
          <p:cNvSpPr/>
          <p:nvPr/>
        </p:nvSpPr>
        <p:spPr>
          <a:xfrm>
            <a:off x="460375" y="3413344"/>
            <a:ext cx="3965291" cy="1131875"/>
          </a:xfrm>
          <a:prstGeom prst="roundRect">
            <a:avLst>
              <a:gd name="adj" fmla="val 0"/>
            </a:avLst>
          </a:prstGeom>
          <a:solidFill>
            <a:srgbClr val="138F9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1970"/>
            <a:endParaRPr lang="en-US" sz="1000" b="1" dirty="0">
              <a:solidFill>
                <a:prstClr val="white"/>
              </a:solidFill>
            </a:endParaRPr>
          </a:p>
        </p:txBody>
      </p:sp>
      <p:sp>
        <p:nvSpPr>
          <p:cNvPr id="12" name="Rectangle 11"/>
          <p:cNvSpPr/>
          <p:nvPr userDrawn="1"/>
        </p:nvSpPr>
        <p:spPr>
          <a:xfrm>
            <a:off x="567215"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Prepared </a:t>
            </a:r>
            <a:r>
              <a:rPr lang="en-US" sz="1100" b="1" dirty="0" smtClean="0">
                <a:solidFill>
                  <a:srgbClr val="000000"/>
                </a:solidFill>
              </a:rPr>
              <a:t>by</a:t>
            </a:r>
            <a:endParaRPr lang="en-US" sz="1100" b="1" dirty="0">
              <a:solidFill>
                <a:srgbClr val="000000"/>
              </a:solidFill>
            </a:endParaRPr>
          </a:p>
        </p:txBody>
      </p:sp>
      <p:sp>
        <p:nvSpPr>
          <p:cNvPr id="13" name="Rectangle 12"/>
          <p:cNvSpPr/>
          <p:nvPr userDrawn="1"/>
        </p:nvSpPr>
        <p:spPr>
          <a:xfrm>
            <a:off x="567215"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16" name="Rectangle 15"/>
          <p:cNvSpPr/>
          <p:nvPr/>
        </p:nvSpPr>
        <p:spPr>
          <a:xfrm>
            <a:off x="1697217"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000" dirty="0" smtClean="0">
                <a:solidFill>
                  <a:srgbClr val="000000"/>
                </a:solidFill>
              </a:rPr>
              <a:t> </a:t>
            </a:r>
            <a:endParaRPr lang="en-US" sz="1000" dirty="0">
              <a:solidFill>
                <a:srgbClr val="000000"/>
              </a:solidFill>
            </a:endParaRPr>
          </a:p>
        </p:txBody>
      </p:sp>
      <p:sp>
        <p:nvSpPr>
          <p:cNvPr id="17" name="Rectangle 16"/>
          <p:cNvSpPr/>
          <p:nvPr/>
        </p:nvSpPr>
        <p:spPr>
          <a:xfrm>
            <a:off x="1697217"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23" name="Rounded Rectangle 22"/>
          <p:cNvSpPr/>
          <p:nvPr/>
        </p:nvSpPr>
        <p:spPr>
          <a:xfrm>
            <a:off x="4718334" y="3413344"/>
            <a:ext cx="3965291" cy="1131875"/>
          </a:xfrm>
          <a:prstGeom prst="roundRect">
            <a:avLst>
              <a:gd name="adj" fmla="val 0"/>
            </a:avLst>
          </a:prstGeom>
          <a:solidFill>
            <a:srgbClr val="138F9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1970"/>
            <a:endParaRPr lang="en-US" sz="1000" b="1" dirty="0">
              <a:solidFill>
                <a:prstClr val="white"/>
              </a:solidFill>
            </a:endParaRPr>
          </a:p>
        </p:txBody>
      </p:sp>
      <p:sp>
        <p:nvSpPr>
          <p:cNvPr id="24" name="Rectangle 23"/>
          <p:cNvSpPr/>
          <p:nvPr userDrawn="1"/>
        </p:nvSpPr>
        <p:spPr>
          <a:xfrm>
            <a:off x="4825174"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Reviewed </a:t>
            </a:r>
            <a:r>
              <a:rPr lang="en-US" sz="1100" b="1" dirty="0" smtClean="0">
                <a:solidFill>
                  <a:srgbClr val="000000"/>
                </a:solidFill>
              </a:rPr>
              <a:t>by</a:t>
            </a:r>
            <a:endParaRPr lang="en-US" sz="1100" b="1" dirty="0">
              <a:solidFill>
                <a:srgbClr val="000000"/>
              </a:solidFill>
            </a:endParaRPr>
          </a:p>
        </p:txBody>
      </p:sp>
      <p:sp>
        <p:nvSpPr>
          <p:cNvPr id="25" name="Rectangle 24"/>
          <p:cNvSpPr/>
          <p:nvPr userDrawn="1"/>
        </p:nvSpPr>
        <p:spPr>
          <a:xfrm>
            <a:off x="4825174"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26" name="Rectangle 25"/>
          <p:cNvSpPr/>
          <p:nvPr/>
        </p:nvSpPr>
        <p:spPr>
          <a:xfrm>
            <a:off x="5955176"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27" name="Rectangle 26"/>
          <p:cNvSpPr/>
          <p:nvPr/>
        </p:nvSpPr>
        <p:spPr>
          <a:xfrm>
            <a:off x="5955176"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 name="Content Placeholder 4"/>
          <p:cNvSpPr>
            <a:spLocks noGrp="1"/>
          </p:cNvSpPr>
          <p:nvPr>
            <p:ph sz="quarter" idx="10"/>
          </p:nvPr>
        </p:nvSpPr>
        <p:spPr>
          <a:xfrm>
            <a:off x="576728" y="1514967"/>
            <a:ext cx="8000537" cy="1538828"/>
          </a:xfrm>
          <a:prstGeom prst="rect">
            <a:avLst/>
          </a:prstGeom>
        </p:spPr>
        <p:txBody>
          <a:bodyPr anchor="ctr"/>
          <a:lstStyle>
            <a:lvl1pPr marL="171450" indent="-171450" algn="l" defTabSz="761970"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1pPr>
            <a:lvl2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2pPr>
            <a:lvl3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3pPr>
            <a:lvl4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4pPr>
            <a:lvl5pPr marL="171450" indent="-171450" algn="l" defTabSz="761970" rtl="0" eaLnBrk="1" latinLnBrk="0" hangingPunct="1">
              <a:buFont typeface="Arial" panose="020B0604020202020204" pitchFamily="34" charset="0"/>
              <a:buChar char="•"/>
              <a:defRPr lang="en-US" sz="1000" kern="1200" dirty="0">
                <a:solidFill>
                  <a:schemeClr val="tx1"/>
                </a:solidFill>
                <a:latin typeface="+mn-lt"/>
                <a:ea typeface="+mn-ea"/>
                <a:cs typeface="+mn-cs"/>
              </a:defRPr>
            </a:lvl5pPr>
          </a:lstStyle>
          <a:p>
            <a:pPr lvl="0"/>
            <a:r>
              <a:rPr lang="en-US" dirty="0" smtClean="0"/>
              <a:t>Click to edit Master text styles</a:t>
            </a:r>
          </a:p>
        </p:txBody>
      </p:sp>
      <p:sp>
        <p:nvSpPr>
          <p:cNvPr id="36" name="Text Placeholder 35"/>
          <p:cNvSpPr>
            <a:spLocks noGrp="1"/>
          </p:cNvSpPr>
          <p:nvPr>
            <p:ph type="body" sz="quarter" idx="11"/>
          </p:nvPr>
        </p:nvSpPr>
        <p:spPr>
          <a:xfrm>
            <a:off x="1702083" y="3847728"/>
            <a:ext cx="2587977"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9" name="Text Placeholder 35"/>
          <p:cNvSpPr>
            <a:spLocks noGrp="1"/>
          </p:cNvSpPr>
          <p:nvPr>
            <p:ph type="body" sz="quarter" idx="12"/>
          </p:nvPr>
        </p:nvSpPr>
        <p:spPr>
          <a:xfrm>
            <a:off x="1702083" y="4211278"/>
            <a:ext cx="2587977" cy="24573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62" name="Text Placeholder 35"/>
          <p:cNvSpPr>
            <a:spLocks noGrp="1"/>
          </p:cNvSpPr>
          <p:nvPr>
            <p:ph type="body" sz="quarter" idx="15"/>
          </p:nvPr>
        </p:nvSpPr>
        <p:spPr>
          <a:xfrm>
            <a:off x="5960042" y="3847728"/>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63" name="Text Placeholder 35"/>
          <p:cNvSpPr>
            <a:spLocks noGrp="1"/>
          </p:cNvSpPr>
          <p:nvPr>
            <p:ph type="body" sz="quarter" idx="16"/>
          </p:nvPr>
        </p:nvSpPr>
        <p:spPr>
          <a:xfrm>
            <a:off x="5960042" y="4210703"/>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70" name="Content Placeholder 68"/>
          <p:cNvSpPr>
            <a:spLocks noGrp="1"/>
          </p:cNvSpPr>
          <p:nvPr>
            <p:ph sz="quarter" idx="20"/>
          </p:nvPr>
        </p:nvSpPr>
        <p:spPr>
          <a:xfrm>
            <a:off x="567215"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
        <p:nvSpPr>
          <p:cNvPr id="72" name="Content Placeholder 68"/>
          <p:cNvSpPr>
            <a:spLocks noGrp="1"/>
          </p:cNvSpPr>
          <p:nvPr>
            <p:ph sz="quarter" idx="22"/>
          </p:nvPr>
        </p:nvSpPr>
        <p:spPr>
          <a:xfrm>
            <a:off x="4825174"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Tree>
    <p:extLst>
      <p:ext uri="{BB962C8B-B14F-4D97-AF65-F5344CB8AC3E}">
        <p14:creationId xmlns:p14="http://schemas.microsoft.com/office/powerpoint/2010/main" val="3339670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30324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a:p>
        </p:txBody>
      </p:sp>
      <p:sp>
        <p:nvSpPr>
          <p:cNvPr id="3"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95930020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microsoft.com/office/2007/relationships/hdphoto" Target="../media/hdphoto1.wdp"/><Relationship Id="rId4" Type="http://schemas.openxmlformats.org/officeDocument/2006/relationships/slideLayout" Target="../slideLayouts/slideLayout3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9144000" cy="8001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0" y="454025"/>
            <a:ext cx="2252547" cy="68580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457200" tIns="0" rIns="0" bIns="0" rtlCol="0" anchor="ctr"/>
          <a:lstStyle/>
          <a:p>
            <a:pPr>
              <a:spcAft>
                <a:spcPts val="500"/>
              </a:spcAft>
            </a:pPr>
            <a:endParaRPr lang="en-US" sz="2000" dirty="0">
              <a:solidFill>
                <a:schemeClr val="bg1"/>
              </a:solidFill>
              <a:latin typeface="Minion Pro"/>
              <a:cs typeface="Minion Pro"/>
            </a:endParaRPr>
          </a:p>
        </p:txBody>
      </p:sp>
      <p:sp>
        <p:nvSpPr>
          <p:cNvPr id="7" name="Freeform 6"/>
          <p:cNvSpPr/>
          <p:nvPr/>
        </p:nvSpPr>
        <p:spPr>
          <a:xfrm>
            <a:off x="1416205" y="454025"/>
            <a:ext cx="3704434" cy="685800"/>
          </a:xfrm>
          <a:custGeom>
            <a:avLst/>
            <a:gdLst>
              <a:gd name="connsiteX0" fmla="*/ 3396253 w 3704434"/>
              <a:gd name="connsiteY0" fmla="*/ 0 h 685800"/>
              <a:gd name="connsiteX1" fmla="*/ 3704404 w 3704434"/>
              <a:gd name="connsiteY1" fmla="*/ 345558 h 685800"/>
              <a:gd name="connsiteX2" fmla="*/ 3390650 w 3704434"/>
              <a:gd name="connsiteY2" fmla="*/ 685800 h 685800"/>
              <a:gd name="connsiteX3" fmla="*/ 0 w 3704434"/>
              <a:gd name="connsiteY3" fmla="*/ 685800 h 685800"/>
              <a:gd name="connsiteX4" fmla="*/ 0 w 3704434"/>
              <a:gd name="connsiteY4" fmla="*/ 3752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434" h="685800">
                <a:moveTo>
                  <a:pt x="3396253" y="0"/>
                </a:moveTo>
                <a:lnTo>
                  <a:pt x="3704404" y="345558"/>
                </a:lnTo>
                <a:cubicBezTo>
                  <a:pt x="3708010" y="342257"/>
                  <a:pt x="3391863" y="686459"/>
                  <a:pt x="3390650" y="685800"/>
                </a:cubicBezTo>
                <a:lnTo>
                  <a:pt x="0" y="685800"/>
                </a:lnTo>
                <a:lnTo>
                  <a:pt x="0" y="3752"/>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wrap="square" lIns="457200" tIns="0" rIns="0" bIns="0" rtlCol="0" anchor="ctr">
            <a:noAutofit/>
          </a:bodyPr>
          <a:lstStyle/>
          <a:p>
            <a:pPr>
              <a:spcAft>
                <a:spcPts val="500"/>
              </a:spcAft>
            </a:pPr>
            <a:endParaRPr lang="en-US" sz="2000" dirty="0">
              <a:solidFill>
                <a:schemeClr val="bg1"/>
              </a:solidFill>
              <a:latin typeface="Minion Pro"/>
              <a:cs typeface="Minion Pro"/>
            </a:endParaRPr>
          </a:p>
        </p:txBody>
      </p:sp>
    </p:spTree>
    <p:extLst>
      <p:ext uri="{BB962C8B-B14F-4D97-AF65-F5344CB8AC3E}">
        <p14:creationId xmlns:p14="http://schemas.microsoft.com/office/powerpoint/2010/main" val="23568206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23" r:id="rId4"/>
    <p:sldLayoutId id="2147483664" r:id="rId5"/>
    <p:sldLayoutId id="2147483665" r:id="rId6"/>
    <p:sldLayoutId id="2147483758"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92" userDrawn="1">
          <p15:clr>
            <a:srgbClr val="F26B43"/>
          </p15:clr>
        </p15:guide>
        <p15:guide id="3" pos="5472" userDrawn="1">
          <p15:clr>
            <a:srgbClr val="F26B43"/>
          </p15:clr>
        </p15:guide>
        <p15:guide id="4" orient="horz" pos="3168" userDrawn="1">
          <p15:clr>
            <a:srgbClr val="F26B43"/>
          </p15:clr>
        </p15:guide>
        <p15:guide id="5" orient="horz" pos="5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9144000" cy="80010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457200" tIns="0" rIns="0" bIns="0" rtlCol="0" anchor="ctr"/>
          <a:lstStyle/>
          <a:p>
            <a:pPr lvl="0">
              <a:spcAft>
                <a:spcPts val="500"/>
              </a:spcAft>
            </a:pPr>
            <a:endParaRPr lang="en-US" sz="2000">
              <a:solidFill>
                <a:schemeClr val="bg1"/>
              </a:solidFill>
              <a:latin typeface="Minion Pro"/>
              <a:cs typeface="Minion Pro"/>
            </a:endParaRPr>
          </a:p>
        </p:txBody>
      </p:sp>
      <p:sp>
        <p:nvSpPr>
          <p:cNvPr id="4" name="Rectangle 3"/>
          <p:cNvSpPr/>
          <p:nvPr userDrawn="1"/>
        </p:nvSpPr>
        <p:spPr>
          <a:xfrm>
            <a:off x="0" y="454025"/>
            <a:ext cx="2252547" cy="685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5" name="Freeform 4"/>
          <p:cNvSpPr/>
          <p:nvPr userDrawn="1"/>
        </p:nvSpPr>
        <p:spPr>
          <a:xfrm>
            <a:off x="1416205" y="454025"/>
            <a:ext cx="3704434" cy="685800"/>
          </a:xfrm>
          <a:custGeom>
            <a:avLst/>
            <a:gdLst>
              <a:gd name="connsiteX0" fmla="*/ 3396253 w 3704434"/>
              <a:gd name="connsiteY0" fmla="*/ 0 h 685800"/>
              <a:gd name="connsiteX1" fmla="*/ 3704404 w 3704434"/>
              <a:gd name="connsiteY1" fmla="*/ 345558 h 685800"/>
              <a:gd name="connsiteX2" fmla="*/ 3390650 w 3704434"/>
              <a:gd name="connsiteY2" fmla="*/ 685800 h 685800"/>
              <a:gd name="connsiteX3" fmla="*/ 0 w 3704434"/>
              <a:gd name="connsiteY3" fmla="*/ 685800 h 685800"/>
              <a:gd name="connsiteX4" fmla="*/ 0 w 3704434"/>
              <a:gd name="connsiteY4" fmla="*/ 3752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434" h="685800">
                <a:moveTo>
                  <a:pt x="3396253" y="0"/>
                </a:moveTo>
                <a:lnTo>
                  <a:pt x="3704404" y="345558"/>
                </a:lnTo>
                <a:cubicBezTo>
                  <a:pt x="3708010" y="342257"/>
                  <a:pt x="3391863" y="686459"/>
                  <a:pt x="3390650" y="685800"/>
                </a:cubicBezTo>
                <a:lnTo>
                  <a:pt x="0" y="685800"/>
                </a:lnTo>
                <a:lnTo>
                  <a:pt x="0" y="3752"/>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Tree>
    <p:extLst>
      <p:ext uri="{BB962C8B-B14F-4D97-AF65-F5344CB8AC3E}">
        <p14:creationId xmlns:p14="http://schemas.microsoft.com/office/powerpoint/2010/main" val="2340787930"/>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59"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92">
          <p15:clr>
            <a:srgbClr val="F26B43"/>
          </p15:clr>
        </p15:guide>
        <p15:guide id="2" pos="5472">
          <p15:clr>
            <a:srgbClr val="F26B43"/>
          </p15:clr>
        </p15:guide>
        <p15:guide id="3" orient="horz" pos="3168">
          <p15:clr>
            <a:srgbClr val="F26B43"/>
          </p15:clr>
        </p15:guide>
        <p15:guide id="4" orient="horz" pos="5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Cover4.jpg"/>
          <p:cNvPicPr>
            <a:picLocks noChangeAspect="1"/>
          </p:cNvPicPr>
          <p:nvPr userDrawn="1"/>
        </p:nvPicPr>
        <p:blipFill rotWithShape="1">
          <a:blip r:embed="rId9">
            <a:extLst>
              <a:ext uri="{BEBA8EAE-BF5A-486C-A8C5-ECC9F3942E4B}">
                <a14:imgProps xmlns:a14="http://schemas.microsoft.com/office/drawing/2010/main">
                  <a14:imgLayer r:embed="rId10">
                    <a14:imgEffect>
                      <a14:sharpenSoften amount="20000"/>
                    </a14:imgEffect>
                    <a14:imgEffect>
                      <a14:colorTemperature colorTemp="8000"/>
                    </a14:imgEffect>
                    <a14:imgEffect>
                      <a14:brightnessContrast bright="-45000" contrast="40000"/>
                    </a14:imgEffect>
                  </a14:imgLayer>
                </a14:imgProps>
              </a:ext>
              <a:ext uri="{28A0092B-C50C-407E-A947-70E740481C1C}">
                <a14:useLocalDpi xmlns:a14="http://schemas.microsoft.com/office/drawing/2010/main" val="0"/>
              </a:ext>
            </a:extLst>
          </a:blip>
          <a:srcRect r="1493" b="86208"/>
          <a:stretch/>
        </p:blipFill>
        <p:spPr>
          <a:xfrm>
            <a:off x="0" y="0"/>
            <a:ext cx="9144000" cy="800073"/>
          </a:xfrm>
          <a:prstGeom prst="rect">
            <a:avLst/>
          </a:prstGeom>
        </p:spPr>
      </p:pic>
      <p:sp>
        <p:nvSpPr>
          <p:cNvPr id="4" name="Rectangle 3"/>
          <p:cNvSpPr/>
          <p:nvPr userDrawn="1"/>
        </p:nvSpPr>
        <p:spPr>
          <a:xfrm>
            <a:off x="0" y="454025"/>
            <a:ext cx="2252547" cy="685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6" name="Freeform 5"/>
          <p:cNvSpPr/>
          <p:nvPr userDrawn="1"/>
        </p:nvSpPr>
        <p:spPr>
          <a:xfrm>
            <a:off x="1416205" y="454025"/>
            <a:ext cx="3704434" cy="685800"/>
          </a:xfrm>
          <a:custGeom>
            <a:avLst/>
            <a:gdLst>
              <a:gd name="connsiteX0" fmla="*/ 3396253 w 3704434"/>
              <a:gd name="connsiteY0" fmla="*/ 0 h 685800"/>
              <a:gd name="connsiteX1" fmla="*/ 3704404 w 3704434"/>
              <a:gd name="connsiteY1" fmla="*/ 345558 h 685800"/>
              <a:gd name="connsiteX2" fmla="*/ 3390650 w 3704434"/>
              <a:gd name="connsiteY2" fmla="*/ 685800 h 685800"/>
              <a:gd name="connsiteX3" fmla="*/ 0 w 3704434"/>
              <a:gd name="connsiteY3" fmla="*/ 685800 h 685800"/>
              <a:gd name="connsiteX4" fmla="*/ 0 w 3704434"/>
              <a:gd name="connsiteY4" fmla="*/ 3752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434" h="685800">
                <a:moveTo>
                  <a:pt x="3396253" y="0"/>
                </a:moveTo>
                <a:lnTo>
                  <a:pt x="3704404" y="345558"/>
                </a:lnTo>
                <a:cubicBezTo>
                  <a:pt x="3708010" y="342257"/>
                  <a:pt x="3391863" y="686459"/>
                  <a:pt x="3390650" y="685800"/>
                </a:cubicBezTo>
                <a:lnTo>
                  <a:pt x="0" y="685800"/>
                </a:lnTo>
                <a:lnTo>
                  <a:pt x="0" y="3752"/>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Tree>
    <p:extLst>
      <p:ext uri="{BB962C8B-B14F-4D97-AF65-F5344CB8AC3E}">
        <p14:creationId xmlns:p14="http://schemas.microsoft.com/office/powerpoint/2010/main" val="549490070"/>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60"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92">
          <p15:clr>
            <a:srgbClr val="F26B43"/>
          </p15:clr>
        </p15:guide>
        <p15:guide id="2" pos="5472">
          <p15:clr>
            <a:srgbClr val="F26B43"/>
          </p15:clr>
        </p15:guide>
        <p15:guide id="3" orient="horz" pos="3168">
          <p15:clr>
            <a:srgbClr val="F26B43"/>
          </p15:clr>
        </p15:guide>
        <p15:guide id="4" orient="horz" pos="5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3.xml"/><Relationship Id="rId1" Type="http://schemas.openxmlformats.org/officeDocument/2006/relationships/vmlDrawing" Target="../drawings/vmlDrawing1.vml"/><Relationship Id="rId5" Type="http://schemas.openxmlformats.org/officeDocument/2006/relationships/image" Target="../media/image30.wmf"/><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mailto:PALS@tcs.com" TargetMode="Externa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9.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ata and TCS logo.w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4" name="Title 3"/>
          <p:cNvSpPr>
            <a:spLocks noGrp="1"/>
          </p:cNvSpPr>
          <p:nvPr>
            <p:ph type="title"/>
          </p:nvPr>
        </p:nvSpPr>
        <p:spPr/>
        <p:txBody>
          <a:bodyPr anchor="ctr"/>
          <a:lstStyle/>
          <a:p>
            <a:r>
              <a:rPr lang="en-US" dirty="0"/>
              <a:t>Overview of ADAM – Analysis Data Model</a:t>
            </a:r>
          </a:p>
        </p:txBody>
      </p:sp>
      <p:sp>
        <p:nvSpPr>
          <p:cNvPr id="2" name="Subtitle 1"/>
          <p:cNvSpPr>
            <a:spLocks noGrp="1"/>
          </p:cNvSpPr>
          <p:nvPr>
            <p:ph type="subTitle" idx="1"/>
          </p:nvPr>
        </p:nvSpPr>
        <p:spPr>
          <a:xfrm>
            <a:off x="0" y="3831740"/>
            <a:ext cx="7286625" cy="508000"/>
          </a:xfrm>
        </p:spPr>
        <p:txBody>
          <a:bodyPr/>
          <a:lstStyle/>
          <a:p>
            <a:r>
              <a:rPr lang="en-US" dirty="0" err="1"/>
              <a:t>Anagha</a:t>
            </a:r>
            <a:r>
              <a:rPr lang="en-US" dirty="0"/>
              <a:t> </a:t>
            </a:r>
            <a:r>
              <a:rPr lang="en-US" dirty="0" err="1"/>
              <a:t>Bhatkhande</a:t>
            </a:r>
            <a:r>
              <a:rPr lang="en-US" dirty="0"/>
              <a:t> </a:t>
            </a:r>
            <a:br>
              <a:rPr lang="en-US" dirty="0"/>
            </a:br>
            <a:r>
              <a:rPr lang="en-US" dirty="0" err="1"/>
              <a:t>Varsha</a:t>
            </a:r>
            <a:r>
              <a:rPr lang="en-US" dirty="0"/>
              <a:t> Mahajan</a:t>
            </a:r>
          </a:p>
        </p:txBody>
      </p:sp>
      <p:sp>
        <p:nvSpPr>
          <p:cNvPr id="7" name="TextBox 6"/>
          <p:cNvSpPr txBox="1"/>
          <p:nvPr/>
        </p:nvSpPr>
        <p:spPr>
          <a:xfrm>
            <a:off x="7041932" y="5323340"/>
            <a:ext cx="1647014" cy="153888"/>
          </a:xfrm>
          <a:prstGeom prst="rect">
            <a:avLst/>
          </a:prstGeom>
          <a:noFill/>
        </p:spPr>
        <p:txBody>
          <a:bodyPr wrap="square" lIns="0" tIns="0" rIns="0" bIns="0" rtlCol="0" anchor="b">
            <a:spAutoFit/>
          </a:bodyPr>
          <a:lstStyle/>
          <a:p>
            <a:pPr algn="r">
              <a:spcAft>
                <a:spcPts val="500"/>
              </a:spcAft>
            </a:pPr>
            <a:r>
              <a:rPr lang="en-IN" sz="1000" dirty="0" smtClean="0">
                <a:solidFill>
                  <a:schemeClr val="tx1">
                    <a:lumMod val="75000"/>
                    <a:lumOff val="25000"/>
                  </a:schemeClr>
                </a:solidFill>
              </a:rPr>
              <a:t>Effective date: 01-Nov-2017</a:t>
            </a:r>
            <a:endParaRPr lang="en-US" sz="1000" dirty="0">
              <a:solidFill>
                <a:schemeClr val="tx1">
                  <a:lumMod val="75000"/>
                  <a:lumOff val="25000"/>
                </a:schemeClr>
              </a:solidFill>
              <a:latin typeface="Minion Pro"/>
              <a:cs typeface="Minion Pro"/>
            </a:endParaRPr>
          </a:p>
        </p:txBody>
      </p:sp>
      <p:sp>
        <p:nvSpPr>
          <p:cNvPr id="6" name="TextBox 5"/>
          <p:cNvSpPr txBox="1"/>
          <p:nvPr/>
        </p:nvSpPr>
        <p:spPr>
          <a:xfrm>
            <a:off x="4471813" y="5319700"/>
            <a:ext cx="264496" cy="153888"/>
          </a:xfrm>
          <a:prstGeom prst="rect">
            <a:avLst/>
          </a:prstGeom>
          <a:noFill/>
        </p:spPr>
        <p:txBody>
          <a:bodyPr wrap="none" lIns="0" tIns="0" rIns="0" bIns="0" rtlCol="0" anchor="b">
            <a:spAutoFit/>
          </a:bodyPr>
          <a:lstStyle/>
          <a:p>
            <a:pPr marL="0" algn="ctr" defTabSz="457200" rtl="0" eaLnBrk="1" latinLnBrk="0" hangingPunct="1">
              <a:spcAft>
                <a:spcPts val="500"/>
              </a:spcAft>
            </a:pPr>
            <a:r>
              <a:rPr lang="en-US" sz="1000" kern="1200" dirty="0" smtClean="0">
                <a:solidFill>
                  <a:schemeClr val="tx1">
                    <a:lumMod val="75000"/>
                    <a:lumOff val="25000"/>
                  </a:schemeClr>
                </a:solidFill>
                <a:latin typeface="+mn-lt"/>
                <a:ea typeface="+mn-ea"/>
                <a:cs typeface="+mn-cs"/>
              </a:rPr>
              <a:t>V 1.0</a:t>
            </a:r>
            <a:endParaRPr lang="en-IN" sz="1000" kern="1200" dirty="0">
              <a:solidFill>
                <a:schemeClr val="tx1">
                  <a:lumMod val="75000"/>
                  <a:lumOff val="25000"/>
                </a:schemeClr>
              </a:solidFill>
              <a:latin typeface="+mn-lt"/>
              <a:ea typeface="+mn-ea"/>
              <a:cs typeface="+mn-cs"/>
            </a:endParaRPr>
          </a:p>
        </p:txBody>
      </p:sp>
      <p:sp>
        <p:nvSpPr>
          <p:cNvPr id="8" name="TextBox 7"/>
          <p:cNvSpPr txBox="1"/>
          <p:nvPr/>
        </p:nvSpPr>
        <p:spPr>
          <a:xfrm>
            <a:off x="3181463" y="5530317"/>
            <a:ext cx="2845193" cy="123111"/>
          </a:xfrm>
          <a:prstGeom prst="rect">
            <a:avLst/>
          </a:prstGeom>
          <a:noFill/>
        </p:spPr>
        <p:txBody>
          <a:bodyPr wrap="square" lIns="0" tIns="0" rIns="0" bIns="0" rtlCol="0" anchor="b">
            <a:spAutoFit/>
          </a:bodyPr>
          <a:lstStyle/>
          <a:p>
            <a:pPr algn="ctr">
              <a:spcAft>
                <a:spcPts val="500"/>
              </a:spcAft>
            </a:pPr>
            <a:r>
              <a:rPr lang="en-IN" sz="800" dirty="0" smtClean="0">
                <a:solidFill>
                  <a:schemeClr val="tx1">
                    <a:lumMod val="75000"/>
                    <a:lumOff val="25000"/>
                  </a:schemeClr>
                </a:solidFill>
              </a:rPr>
              <a:t>Copyright © 2016 Tata Consultancy Services Limited</a:t>
            </a:r>
            <a:endParaRPr lang="en-US" sz="800" dirty="0">
              <a:solidFill>
                <a:schemeClr val="tx1">
                  <a:lumMod val="75000"/>
                  <a:lumOff val="25000"/>
                </a:schemeClr>
              </a:solidFill>
              <a:latin typeface="Minion Pro"/>
              <a:cs typeface="Minion Pro"/>
            </a:endParaRPr>
          </a:p>
        </p:txBody>
      </p:sp>
    </p:spTree>
    <p:extLst>
      <p:ext uri="{BB962C8B-B14F-4D97-AF65-F5344CB8AC3E}">
        <p14:creationId xmlns:p14="http://schemas.microsoft.com/office/powerpoint/2010/main" val="9765319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6635"/>
            <a:ext cx="3621701" cy="535539"/>
          </a:xfrm>
        </p:spPr>
        <p:txBody>
          <a:bodyPr wrap="square">
            <a:noAutofit/>
          </a:bodyPr>
          <a:lstStyle/>
          <a:p>
            <a:r>
              <a:rPr lang="en-US" sz="2800" dirty="0">
                <a:solidFill>
                  <a:schemeClr val="bg1"/>
                </a:solidFill>
              </a:rPr>
              <a:t>Metadata traceability</a:t>
            </a:r>
          </a:p>
        </p:txBody>
      </p:sp>
      <p:grpSp>
        <p:nvGrpSpPr>
          <p:cNvPr id="33" name="Group 32"/>
          <p:cNvGrpSpPr/>
          <p:nvPr/>
        </p:nvGrpSpPr>
        <p:grpSpPr>
          <a:xfrm>
            <a:off x="319796" y="1207955"/>
            <a:ext cx="8771041" cy="4049094"/>
            <a:chOff x="319795" y="680475"/>
            <a:chExt cx="8771041" cy="4049094"/>
          </a:xfrm>
        </p:grpSpPr>
        <p:grpSp>
          <p:nvGrpSpPr>
            <p:cNvPr id="30" name="Group 29"/>
            <p:cNvGrpSpPr/>
            <p:nvPr/>
          </p:nvGrpSpPr>
          <p:grpSpPr>
            <a:xfrm>
              <a:off x="319795" y="680475"/>
              <a:ext cx="1766513" cy="4049094"/>
              <a:chOff x="319795" y="680475"/>
              <a:chExt cx="1766513" cy="4049094"/>
            </a:xfrm>
          </p:grpSpPr>
          <p:pic>
            <p:nvPicPr>
              <p:cNvPr id="28" name="Picture 27"/>
              <p:cNvPicPr>
                <a:picLocks noChangeAspect="1"/>
              </p:cNvPicPr>
              <p:nvPr/>
            </p:nvPicPr>
            <p:blipFill>
              <a:blip r:embed="rId2"/>
              <a:stretch>
                <a:fillRect/>
              </a:stretch>
            </p:blipFill>
            <p:spPr>
              <a:xfrm>
                <a:off x="319795" y="680475"/>
                <a:ext cx="572526" cy="4049094"/>
              </a:xfrm>
              <a:prstGeom prst="rect">
                <a:avLst/>
              </a:prstGeom>
              <a:ln>
                <a:solidFill>
                  <a:schemeClr val="bg1"/>
                </a:solidFill>
              </a:ln>
            </p:spPr>
          </p:pic>
          <p:pic>
            <p:nvPicPr>
              <p:cNvPr id="29" name="Picture 28"/>
              <p:cNvPicPr>
                <a:picLocks noChangeAspect="1"/>
              </p:cNvPicPr>
              <p:nvPr/>
            </p:nvPicPr>
            <p:blipFill>
              <a:blip r:embed="rId3"/>
              <a:stretch>
                <a:fillRect/>
              </a:stretch>
            </p:blipFill>
            <p:spPr>
              <a:xfrm>
                <a:off x="837705" y="712374"/>
                <a:ext cx="1248603" cy="4017195"/>
              </a:xfrm>
              <a:prstGeom prst="rect">
                <a:avLst/>
              </a:prstGeom>
              <a:ln>
                <a:solidFill>
                  <a:schemeClr val="bg1"/>
                </a:solidFill>
              </a:ln>
            </p:spPr>
          </p:pic>
        </p:grpSp>
        <p:pic>
          <p:nvPicPr>
            <p:cNvPr id="31" name="Picture 30"/>
            <p:cNvPicPr>
              <a:picLocks noChangeAspect="1"/>
            </p:cNvPicPr>
            <p:nvPr/>
          </p:nvPicPr>
          <p:blipFill>
            <a:blip r:embed="rId4"/>
            <a:stretch>
              <a:fillRect/>
            </a:stretch>
          </p:blipFill>
          <p:spPr>
            <a:xfrm>
              <a:off x="2137143" y="1137684"/>
              <a:ext cx="6953693" cy="1294882"/>
            </a:xfrm>
            <a:prstGeom prst="rect">
              <a:avLst/>
            </a:prstGeom>
          </p:spPr>
        </p:pic>
        <p:pic>
          <p:nvPicPr>
            <p:cNvPr id="32" name="Picture 31"/>
            <p:cNvPicPr>
              <a:picLocks noChangeAspect="1"/>
            </p:cNvPicPr>
            <p:nvPr/>
          </p:nvPicPr>
          <p:blipFill>
            <a:blip r:embed="rId5"/>
            <a:stretch>
              <a:fillRect/>
            </a:stretch>
          </p:blipFill>
          <p:spPr>
            <a:xfrm>
              <a:off x="2137142" y="2851086"/>
              <a:ext cx="6953693" cy="1743688"/>
            </a:xfrm>
            <a:prstGeom prst="rect">
              <a:avLst/>
            </a:prstGeom>
          </p:spPr>
        </p:pic>
      </p:grpSp>
      <p:sp>
        <p:nvSpPr>
          <p:cNvPr id="34" name="Rounded Rectangular Callout 33"/>
          <p:cNvSpPr/>
          <p:nvPr/>
        </p:nvSpPr>
        <p:spPr>
          <a:xfrm>
            <a:off x="5446494" y="1254662"/>
            <a:ext cx="996391" cy="272265"/>
          </a:xfrm>
          <a:prstGeom prst="wedgeRoundRectCallout">
            <a:avLst>
              <a:gd name="adj1" fmla="val -34216"/>
              <a:gd name="adj2" fmla="val 135967"/>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Origin</a:t>
            </a:r>
          </a:p>
        </p:txBody>
      </p:sp>
      <p:cxnSp>
        <p:nvCxnSpPr>
          <p:cNvPr id="35" name="Straight Arrow Connector 34"/>
          <p:cNvCxnSpPr/>
          <p:nvPr/>
        </p:nvCxnSpPr>
        <p:spPr>
          <a:xfrm flipH="1">
            <a:off x="7793666" y="1596045"/>
            <a:ext cx="180755" cy="1929816"/>
          </a:xfrm>
          <a:prstGeom prst="straightConnector1">
            <a:avLst/>
          </a:prstGeom>
          <a:ln>
            <a:solidFill>
              <a:srgbClr val="FA9C12"/>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ular Callout 35"/>
          <p:cNvSpPr/>
          <p:nvPr/>
        </p:nvSpPr>
        <p:spPr>
          <a:xfrm>
            <a:off x="7543800" y="1271039"/>
            <a:ext cx="1130154" cy="325007"/>
          </a:xfrm>
          <a:prstGeom prst="wedgeRoundRectCallout">
            <a:avLst>
              <a:gd name="adj1" fmla="val -31410"/>
              <a:gd name="adj2" fmla="val 82038"/>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Derivation</a:t>
            </a:r>
            <a:endParaRPr lang="en-US" dirty="0">
              <a:solidFill>
                <a:schemeClr val="tx1"/>
              </a:solidFill>
            </a:endParaRPr>
          </a:p>
        </p:txBody>
      </p:sp>
      <p:sp>
        <p:nvSpPr>
          <p:cNvPr id="48" name="TextBox 47"/>
          <p:cNvSpPr txBox="1"/>
          <p:nvPr/>
        </p:nvSpPr>
        <p:spPr>
          <a:xfrm>
            <a:off x="8293073" y="3026059"/>
            <a:ext cx="530786" cy="214270"/>
          </a:xfrm>
          <a:prstGeom prst="rect">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solidFill>
                  <a:schemeClr val="tx1"/>
                </a:solidFill>
              </a:rPr>
              <a:t>Type</a:t>
            </a:r>
          </a:p>
        </p:txBody>
      </p:sp>
      <p:cxnSp>
        <p:nvCxnSpPr>
          <p:cNvPr id="50" name="Straight Arrow Connector 49"/>
          <p:cNvCxnSpPr/>
          <p:nvPr/>
        </p:nvCxnSpPr>
        <p:spPr>
          <a:xfrm flipV="1">
            <a:off x="8673954" y="2601287"/>
            <a:ext cx="151490" cy="414130"/>
          </a:xfrm>
          <a:prstGeom prst="straightConnector1">
            <a:avLst/>
          </a:prstGeom>
          <a:ln>
            <a:solidFill>
              <a:srgbClr val="FA9C1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673955" y="3250971"/>
            <a:ext cx="149905" cy="182966"/>
          </a:xfrm>
          <a:prstGeom prst="straightConnector1">
            <a:avLst/>
          </a:prstGeom>
          <a:ln>
            <a:solidFill>
              <a:srgbClr val="FA9C12"/>
            </a:solidFill>
            <a:tailEnd type="triangle"/>
          </a:ln>
        </p:spPr>
        <p:style>
          <a:lnRef idx="1">
            <a:schemeClr val="accent1"/>
          </a:lnRef>
          <a:fillRef idx="0">
            <a:schemeClr val="accent1"/>
          </a:fillRef>
          <a:effectRef idx="0">
            <a:schemeClr val="accent1"/>
          </a:effectRef>
          <a:fontRef idx="minor">
            <a:schemeClr val="tx1"/>
          </a:fontRef>
        </p:style>
      </p:cxnSp>
      <p:sp>
        <p:nvSpPr>
          <p:cNvPr id="57" name="Rounded Rectangular Callout 56"/>
          <p:cNvSpPr/>
          <p:nvPr/>
        </p:nvSpPr>
        <p:spPr>
          <a:xfrm>
            <a:off x="6213604" y="3013128"/>
            <a:ext cx="708191" cy="237844"/>
          </a:xfrm>
          <a:prstGeom prst="wedgeRoundRectCallout">
            <a:avLst>
              <a:gd name="adj1" fmla="val -41852"/>
              <a:gd name="adj2" fmla="val 110435"/>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Role</a:t>
            </a:r>
          </a:p>
        </p:txBody>
      </p:sp>
      <p:cxnSp>
        <p:nvCxnSpPr>
          <p:cNvPr id="59" name="Straight Arrow Connector 58"/>
          <p:cNvCxnSpPr/>
          <p:nvPr/>
        </p:nvCxnSpPr>
        <p:spPr>
          <a:xfrm flipH="1" flipV="1">
            <a:off x="6262578" y="2685889"/>
            <a:ext cx="180307" cy="329528"/>
          </a:xfrm>
          <a:prstGeom prst="straightConnector1">
            <a:avLst/>
          </a:prstGeom>
          <a:ln>
            <a:solidFill>
              <a:srgbClr val="FA9C12"/>
            </a:solidFill>
            <a:tailEnd type="triangle"/>
          </a:ln>
        </p:spPr>
        <p:style>
          <a:lnRef idx="1">
            <a:schemeClr val="accent1"/>
          </a:lnRef>
          <a:fillRef idx="0">
            <a:schemeClr val="accent1"/>
          </a:fillRef>
          <a:effectRef idx="0">
            <a:schemeClr val="accent1"/>
          </a:effectRef>
          <a:fontRef idx="minor">
            <a:schemeClr val="tx1"/>
          </a:fontRef>
        </p:style>
      </p:cxnSp>
      <p:sp>
        <p:nvSpPr>
          <p:cNvPr id="22"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48995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P spid="48" grpId="0" animBg="1"/>
      <p:bldP spid="5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442792"/>
            <a:ext cx="2858813" cy="535539"/>
          </a:xfrm>
        </p:spPr>
        <p:txBody>
          <a:bodyPr wrap="square">
            <a:noAutofit/>
          </a:bodyPr>
          <a:lstStyle/>
          <a:p>
            <a:r>
              <a:rPr lang="en-US" sz="2800" dirty="0">
                <a:solidFill>
                  <a:schemeClr val="bg1"/>
                </a:solidFill>
              </a:rPr>
              <a:t>Traceability</a:t>
            </a:r>
          </a:p>
        </p:txBody>
      </p:sp>
      <p:sp>
        <p:nvSpPr>
          <p:cNvPr id="6" name="Content Placeholder 5"/>
          <p:cNvSpPr>
            <a:spLocks noGrp="1"/>
          </p:cNvSpPr>
          <p:nvPr>
            <p:ph idx="1"/>
          </p:nvPr>
        </p:nvSpPr>
        <p:spPr>
          <a:xfrm>
            <a:off x="403761" y="1233236"/>
            <a:ext cx="8511639" cy="3771636"/>
          </a:xfrm>
        </p:spPr>
        <p:txBody>
          <a:bodyPr/>
          <a:lstStyle/>
          <a:p>
            <a:r>
              <a:rPr lang="en-US" sz="1800" dirty="0"/>
              <a:t>Data point traceability:</a:t>
            </a:r>
          </a:p>
          <a:p>
            <a:pPr lvl="1">
              <a:spcBef>
                <a:spcPts val="0"/>
              </a:spcBef>
            </a:pPr>
            <a:r>
              <a:rPr lang="en-US" sz="1600" dirty="0"/>
              <a:t>Implemented if practical and feasible</a:t>
            </a:r>
          </a:p>
          <a:p>
            <a:pPr lvl="1">
              <a:spcBef>
                <a:spcPts val="0"/>
              </a:spcBef>
            </a:pPr>
            <a:r>
              <a:rPr lang="en-US" sz="1600" dirty="0"/>
              <a:t>Points </a:t>
            </a:r>
            <a:r>
              <a:rPr lang="en-US" sz="1600" u="sng" dirty="0"/>
              <a:t>directly to the specific </a:t>
            </a:r>
            <a:r>
              <a:rPr lang="en-US" sz="1600" dirty="0"/>
              <a:t>predecessor record from SDTM to ADaM i.e. SDTM variables that are copied in to ADaM and should not be modified</a:t>
            </a:r>
          </a:p>
          <a:p>
            <a:pPr lvl="1">
              <a:spcBef>
                <a:spcPts val="0"/>
              </a:spcBef>
            </a:pPr>
            <a:r>
              <a:rPr lang="en-US" sz="1600" dirty="0"/>
              <a:t>Helps to </a:t>
            </a:r>
            <a:r>
              <a:rPr lang="en-US" sz="1600" u="sng" dirty="0"/>
              <a:t>trace the path </a:t>
            </a:r>
            <a:r>
              <a:rPr lang="en-US" sz="1600" dirty="0"/>
              <a:t>of a complex data manipulation</a:t>
            </a:r>
          </a:p>
          <a:p>
            <a:pPr lvl="1">
              <a:spcBef>
                <a:spcPts val="0"/>
              </a:spcBef>
            </a:pPr>
            <a:r>
              <a:rPr lang="en-US" sz="1600" dirty="0"/>
              <a:t>Primary candidates for data point traceability:</a:t>
            </a:r>
          </a:p>
          <a:p>
            <a:pPr lvl="2">
              <a:spcBef>
                <a:spcPts val="0"/>
              </a:spcBef>
            </a:pPr>
            <a:r>
              <a:rPr lang="en-US" sz="1400" dirty="0"/>
              <a:t>SDTM </a:t>
            </a:r>
            <a:r>
              <a:rPr lang="en-US" sz="1400" u="sng" dirty="0"/>
              <a:t>Domain variable value</a:t>
            </a:r>
          </a:p>
          <a:p>
            <a:pPr lvl="2">
              <a:spcBef>
                <a:spcPts val="0"/>
              </a:spcBef>
            </a:pPr>
            <a:r>
              <a:rPr lang="en-US" sz="1400" dirty="0"/>
              <a:t>SDTM </a:t>
            </a:r>
            <a:r>
              <a:rPr lang="en-US" sz="1400" u="sng" dirty="0" smtClean="0"/>
              <a:t>Source </a:t>
            </a:r>
            <a:r>
              <a:rPr lang="en-US" sz="1400" u="sng" dirty="0"/>
              <a:t>variable name </a:t>
            </a:r>
          </a:p>
          <a:p>
            <a:pPr lvl="2">
              <a:spcBef>
                <a:spcPts val="0"/>
              </a:spcBef>
            </a:pPr>
            <a:r>
              <a:rPr lang="en-US" sz="1400" dirty="0"/>
              <a:t>Relevant SDTM domain </a:t>
            </a:r>
            <a:r>
              <a:rPr lang="en-US" sz="1400" u="sng" dirty="0"/>
              <a:t>–SEQ value </a:t>
            </a:r>
          </a:p>
          <a:p>
            <a:pPr lvl="2">
              <a:spcBef>
                <a:spcPts val="0"/>
              </a:spcBef>
            </a:pPr>
            <a:r>
              <a:rPr lang="en-US" sz="1400" dirty="0"/>
              <a:t>These 3 with the analysis variable help link back to the source SDTM </a:t>
            </a:r>
            <a:r>
              <a:rPr lang="en-US" sz="1400" dirty="0" smtClean="0"/>
              <a:t>records</a:t>
            </a:r>
            <a:endParaRPr lang="en-US" sz="1400" dirty="0"/>
          </a:p>
        </p:txBody>
      </p:sp>
      <p:pic>
        <p:nvPicPr>
          <p:cNvPr id="8" name="Picture 7"/>
          <p:cNvPicPr>
            <a:picLocks noChangeAspect="1"/>
          </p:cNvPicPr>
          <p:nvPr/>
        </p:nvPicPr>
        <p:blipFill>
          <a:blip r:embed="rId2"/>
          <a:stretch>
            <a:fillRect/>
          </a:stretch>
        </p:blipFill>
        <p:spPr>
          <a:xfrm>
            <a:off x="1571625" y="3880657"/>
            <a:ext cx="6000750" cy="1419225"/>
          </a:xfrm>
          <a:prstGeom prst="rect">
            <a:avLst/>
          </a:prstGeom>
          <a:noFill/>
          <a:ln>
            <a:noFill/>
          </a:ln>
        </p:spPr>
      </p:pic>
      <p:sp>
        <p:nvSpPr>
          <p:cNvPr id="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20225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65449"/>
            <a:ext cx="3485067" cy="535539"/>
          </a:xfrm>
        </p:spPr>
        <p:txBody>
          <a:bodyPr wrap="square">
            <a:noAutofit/>
          </a:bodyPr>
          <a:lstStyle/>
          <a:p>
            <a:r>
              <a:rPr lang="en-US" sz="2800" dirty="0">
                <a:solidFill>
                  <a:schemeClr val="bg1"/>
                </a:solidFill>
              </a:rPr>
              <a:t>Data Point Traceability</a:t>
            </a:r>
          </a:p>
        </p:txBody>
      </p:sp>
      <p:grpSp>
        <p:nvGrpSpPr>
          <p:cNvPr id="5" name="Group 4"/>
          <p:cNvGrpSpPr/>
          <p:nvPr/>
        </p:nvGrpSpPr>
        <p:grpSpPr>
          <a:xfrm>
            <a:off x="590238" y="1378550"/>
            <a:ext cx="8031248" cy="3826040"/>
            <a:chOff x="152232" y="1096160"/>
            <a:chExt cx="11977833" cy="5706170"/>
          </a:xfrm>
        </p:grpSpPr>
        <p:pic>
          <p:nvPicPr>
            <p:cNvPr id="6" name="Picture 5"/>
            <p:cNvPicPr>
              <a:picLocks noChangeAspect="1"/>
            </p:cNvPicPr>
            <p:nvPr/>
          </p:nvPicPr>
          <p:blipFill>
            <a:blip r:embed="rId2"/>
            <a:stretch>
              <a:fillRect/>
            </a:stretch>
          </p:blipFill>
          <p:spPr>
            <a:xfrm>
              <a:off x="6495393" y="1096160"/>
              <a:ext cx="5634672" cy="5706169"/>
            </a:xfrm>
            <a:prstGeom prst="rect">
              <a:avLst/>
            </a:prstGeom>
            <a:ln w="19050">
              <a:solidFill>
                <a:schemeClr val="bg1">
                  <a:lumMod val="50000"/>
                </a:schemeClr>
              </a:solidFill>
            </a:ln>
          </p:spPr>
        </p:pic>
        <p:pic>
          <p:nvPicPr>
            <p:cNvPr id="7" name="Picture 6"/>
            <p:cNvPicPr>
              <a:picLocks noChangeAspect="1"/>
            </p:cNvPicPr>
            <p:nvPr/>
          </p:nvPicPr>
          <p:blipFill>
            <a:blip r:embed="rId3"/>
            <a:stretch>
              <a:fillRect/>
            </a:stretch>
          </p:blipFill>
          <p:spPr>
            <a:xfrm>
              <a:off x="152232" y="1096160"/>
              <a:ext cx="6185504" cy="5706170"/>
            </a:xfrm>
            <a:prstGeom prst="rect">
              <a:avLst/>
            </a:prstGeom>
            <a:ln w="19050">
              <a:solidFill>
                <a:schemeClr val="bg1">
                  <a:lumMod val="50000"/>
                </a:schemeClr>
              </a:solidFill>
            </a:ln>
          </p:spPr>
        </p:pic>
      </p:grpSp>
      <p:cxnSp>
        <p:nvCxnSpPr>
          <p:cNvPr id="8" name="Straight Arrow Connector 7"/>
          <p:cNvCxnSpPr/>
          <p:nvPr/>
        </p:nvCxnSpPr>
        <p:spPr>
          <a:xfrm>
            <a:off x="2819388" y="3910660"/>
            <a:ext cx="2216493" cy="326578"/>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200400" y="3915113"/>
            <a:ext cx="1870992" cy="740951"/>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605464" y="3940863"/>
            <a:ext cx="1413183" cy="1142152"/>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ular Callout 10"/>
          <p:cNvSpPr/>
          <p:nvPr/>
        </p:nvSpPr>
        <p:spPr>
          <a:xfrm>
            <a:off x="3072641" y="1915581"/>
            <a:ext cx="1265784" cy="257112"/>
          </a:xfrm>
          <a:prstGeom prst="wedgeRoundRectCallout">
            <a:avLst>
              <a:gd name="adj1" fmla="val 52554"/>
              <a:gd name="adj2" fmla="val 102016"/>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Derivation type</a:t>
            </a:r>
          </a:p>
        </p:txBody>
      </p:sp>
      <p:cxnSp>
        <p:nvCxnSpPr>
          <p:cNvPr id="12" name="Straight Arrow Connector 11"/>
          <p:cNvCxnSpPr/>
          <p:nvPr/>
        </p:nvCxnSpPr>
        <p:spPr>
          <a:xfrm flipV="1">
            <a:off x="2444918" y="2591743"/>
            <a:ext cx="2520765" cy="1279496"/>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245244" y="2021257"/>
            <a:ext cx="2720438" cy="1816388"/>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268510" y="3789085"/>
            <a:ext cx="1144422" cy="1310622"/>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761274" y="3261072"/>
            <a:ext cx="1594550" cy="1804512"/>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6052852" y="4039438"/>
            <a:ext cx="1766430" cy="1124818"/>
            <a:chOff x="7894319" y="4860757"/>
            <a:chExt cx="2634460" cy="1677558"/>
          </a:xfrm>
        </p:grpSpPr>
        <p:sp>
          <p:nvSpPr>
            <p:cNvPr id="17" name="Rounded Rectangular Callout 16"/>
            <p:cNvSpPr/>
            <p:nvPr/>
          </p:nvSpPr>
          <p:spPr>
            <a:xfrm>
              <a:off x="8670587" y="4860757"/>
              <a:ext cx="1858192" cy="538406"/>
            </a:xfrm>
            <a:prstGeom prst="wedgeRoundRectCallout">
              <a:avLst>
                <a:gd name="adj1" fmla="val -67430"/>
                <a:gd name="adj2" fmla="val 134870"/>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 point </a:t>
              </a:r>
            </a:p>
          </p:txBody>
        </p:sp>
        <p:sp>
          <p:nvSpPr>
            <p:cNvPr id="18" name="Right Brace 17"/>
            <p:cNvSpPr/>
            <p:nvPr/>
          </p:nvSpPr>
          <p:spPr>
            <a:xfrm>
              <a:off x="7894319" y="5155756"/>
              <a:ext cx="331525" cy="1382559"/>
            </a:xfrm>
            <a:prstGeom prst="rightBrace">
              <a:avLst/>
            </a:prstGeom>
            <a:ln w="19050">
              <a:solidFill>
                <a:srgbClr val="FA9C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grpSp>
      <p:sp>
        <p:nvSpPr>
          <p:cNvPr id="19" name="Rounded Rectangular Callout 18"/>
          <p:cNvSpPr/>
          <p:nvPr/>
        </p:nvSpPr>
        <p:spPr>
          <a:xfrm>
            <a:off x="7894109" y="1349767"/>
            <a:ext cx="1032074" cy="244775"/>
          </a:xfrm>
          <a:prstGeom prst="wedgeRoundRectCallout">
            <a:avLst>
              <a:gd name="adj1" fmla="val -48556"/>
              <a:gd name="adj2" fmla="val 92252"/>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Metadata </a:t>
            </a:r>
          </a:p>
        </p:txBody>
      </p:sp>
      <p:sp>
        <p:nvSpPr>
          <p:cNvPr id="20"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5539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87590"/>
            <a:ext cx="2980570" cy="535539"/>
          </a:xfrm>
        </p:spPr>
        <p:txBody>
          <a:bodyPr wrap="square">
            <a:noAutofit/>
          </a:bodyPr>
          <a:lstStyle/>
          <a:p>
            <a:r>
              <a:rPr lang="en-US" sz="2800" dirty="0">
                <a:solidFill>
                  <a:schemeClr val="bg1"/>
                </a:solidFill>
              </a:rPr>
              <a:t>Traceability Cycle</a:t>
            </a:r>
          </a:p>
        </p:txBody>
      </p:sp>
      <p:pic>
        <p:nvPicPr>
          <p:cNvPr id="5" name="Picture 4"/>
          <p:cNvPicPr>
            <a:picLocks noChangeAspect="1"/>
          </p:cNvPicPr>
          <p:nvPr/>
        </p:nvPicPr>
        <p:blipFill>
          <a:blip r:embed="rId2"/>
          <a:stretch>
            <a:fillRect/>
          </a:stretch>
        </p:blipFill>
        <p:spPr>
          <a:xfrm>
            <a:off x="2974118" y="3955855"/>
            <a:ext cx="2639436" cy="1331868"/>
          </a:xfrm>
          <a:prstGeom prst="rect">
            <a:avLst/>
          </a:prstGeom>
          <a:noFill/>
          <a:ln>
            <a:noFill/>
          </a:ln>
        </p:spPr>
      </p:pic>
      <p:pic>
        <p:nvPicPr>
          <p:cNvPr id="6" name="Picture 5"/>
          <p:cNvPicPr>
            <a:picLocks noChangeAspect="1"/>
          </p:cNvPicPr>
          <p:nvPr/>
        </p:nvPicPr>
        <p:blipFill>
          <a:blip r:embed="rId3"/>
          <a:stretch>
            <a:fillRect/>
          </a:stretch>
        </p:blipFill>
        <p:spPr>
          <a:xfrm>
            <a:off x="88492" y="1406694"/>
            <a:ext cx="2958671" cy="1785161"/>
          </a:xfrm>
          <a:prstGeom prst="rect">
            <a:avLst/>
          </a:prstGeom>
        </p:spPr>
      </p:pic>
      <p:pic>
        <p:nvPicPr>
          <p:cNvPr id="7" name="Picture 6"/>
          <p:cNvPicPr>
            <a:picLocks noChangeAspect="1"/>
          </p:cNvPicPr>
          <p:nvPr/>
        </p:nvPicPr>
        <p:blipFill>
          <a:blip r:embed="rId4"/>
          <a:stretch>
            <a:fillRect/>
          </a:stretch>
        </p:blipFill>
        <p:spPr>
          <a:xfrm>
            <a:off x="88493" y="3282552"/>
            <a:ext cx="2767073" cy="1702754"/>
          </a:xfrm>
          <a:prstGeom prst="rect">
            <a:avLst/>
          </a:prstGeom>
        </p:spPr>
      </p:pic>
      <p:pic>
        <p:nvPicPr>
          <p:cNvPr id="8" name="Picture 7"/>
          <p:cNvPicPr>
            <a:picLocks noChangeAspect="1"/>
          </p:cNvPicPr>
          <p:nvPr/>
        </p:nvPicPr>
        <p:blipFill>
          <a:blip r:embed="rId5"/>
          <a:stretch>
            <a:fillRect/>
          </a:stretch>
        </p:blipFill>
        <p:spPr>
          <a:xfrm>
            <a:off x="5738288" y="3802200"/>
            <a:ext cx="3013826" cy="1598219"/>
          </a:xfrm>
          <a:prstGeom prst="rect">
            <a:avLst/>
          </a:prstGeom>
        </p:spPr>
      </p:pic>
      <p:pic>
        <p:nvPicPr>
          <p:cNvPr id="9" name="Picture 8"/>
          <p:cNvPicPr>
            <a:picLocks noChangeAspect="1"/>
          </p:cNvPicPr>
          <p:nvPr/>
        </p:nvPicPr>
        <p:blipFill>
          <a:blip r:embed="rId6"/>
          <a:stretch>
            <a:fillRect/>
          </a:stretch>
        </p:blipFill>
        <p:spPr>
          <a:xfrm>
            <a:off x="5876584" y="2231238"/>
            <a:ext cx="3205504" cy="1104169"/>
          </a:xfrm>
          <a:prstGeom prst="rect">
            <a:avLst/>
          </a:prstGeom>
          <a:noFill/>
          <a:ln>
            <a:noFill/>
          </a:ln>
        </p:spPr>
      </p:pic>
      <p:sp>
        <p:nvSpPr>
          <p:cNvPr id="10" name="Left Arrow 9"/>
          <p:cNvSpPr/>
          <p:nvPr/>
        </p:nvSpPr>
        <p:spPr>
          <a:xfrm>
            <a:off x="5378105" y="4582014"/>
            <a:ext cx="484374" cy="191417"/>
          </a:xfrm>
          <a:prstGeom prst="leftArrow">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11" name="Picture 10"/>
          <p:cNvPicPr>
            <a:picLocks noChangeAspect="1"/>
          </p:cNvPicPr>
          <p:nvPr/>
        </p:nvPicPr>
        <p:blipFill>
          <a:blip r:embed="rId7"/>
          <a:stretch>
            <a:fillRect/>
          </a:stretch>
        </p:blipFill>
        <p:spPr>
          <a:xfrm>
            <a:off x="3223164" y="1241503"/>
            <a:ext cx="2645345" cy="1485562"/>
          </a:xfrm>
          <a:prstGeom prst="rect">
            <a:avLst/>
          </a:prstGeom>
        </p:spPr>
      </p:pic>
      <p:sp>
        <p:nvSpPr>
          <p:cNvPr id="12" name="Up Arrow 11"/>
          <p:cNvSpPr/>
          <p:nvPr/>
        </p:nvSpPr>
        <p:spPr>
          <a:xfrm rot="20242500">
            <a:off x="1664368" y="3164151"/>
            <a:ext cx="180471" cy="447932"/>
          </a:xfrm>
          <a:prstGeom prst="upArrow">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 name="Down Arrow 12"/>
          <p:cNvSpPr/>
          <p:nvPr/>
        </p:nvSpPr>
        <p:spPr>
          <a:xfrm rot="18709896">
            <a:off x="5731455" y="2466881"/>
            <a:ext cx="217809" cy="507770"/>
          </a:xfrm>
          <a:prstGeom prst="downArrow">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 name="Down Arrow 13"/>
          <p:cNvSpPr/>
          <p:nvPr/>
        </p:nvSpPr>
        <p:spPr>
          <a:xfrm rot="1902897">
            <a:off x="7201735" y="3368911"/>
            <a:ext cx="196576" cy="347856"/>
          </a:xfrm>
          <a:prstGeom prst="downArrow">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5" name="Rounded Rectangular Callout 14"/>
          <p:cNvSpPr/>
          <p:nvPr/>
        </p:nvSpPr>
        <p:spPr>
          <a:xfrm>
            <a:off x="6007100" y="1303016"/>
            <a:ext cx="979130" cy="360992"/>
          </a:xfrm>
          <a:prstGeom prst="wedgeRoundRectCallout">
            <a:avLst>
              <a:gd name="adj1" fmla="val -81471"/>
              <a:gd name="adj2" fmla="val 35235"/>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Demographic Table</a:t>
            </a:r>
          </a:p>
        </p:txBody>
      </p:sp>
      <p:sp>
        <p:nvSpPr>
          <p:cNvPr id="16" name="Rounded Rectangular Callout 15"/>
          <p:cNvSpPr/>
          <p:nvPr/>
        </p:nvSpPr>
        <p:spPr>
          <a:xfrm>
            <a:off x="7300022" y="1761913"/>
            <a:ext cx="976884" cy="269042"/>
          </a:xfrm>
          <a:prstGeom prst="wedgeRoundRectCallout">
            <a:avLst>
              <a:gd name="adj1" fmla="val -56577"/>
              <a:gd name="adj2" fmla="val 128586"/>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ADSL dataset</a:t>
            </a:r>
          </a:p>
        </p:txBody>
      </p:sp>
      <p:sp>
        <p:nvSpPr>
          <p:cNvPr id="17" name="Rounded Rectangular Callout 16"/>
          <p:cNvSpPr/>
          <p:nvPr/>
        </p:nvSpPr>
        <p:spPr>
          <a:xfrm>
            <a:off x="4930258" y="3363846"/>
            <a:ext cx="1171906" cy="255330"/>
          </a:xfrm>
          <a:prstGeom prst="wedgeRoundRectCallout">
            <a:avLst>
              <a:gd name="adj1" fmla="val 45409"/>
              <a:gd name="adj2" fmla="val 124358"/>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ADSL Metadata</a:t>
            </a:r>
          </a:p>
        </p:txBody>
      </p:sp>
      <p:sp>
        <p:nvSpPr>
          <p:cNvPr id="18" name="Rounded Rectangular Callout 17"/>
          <p:cNvSpPr/>
          <p:nvPr/>
        </p:nvSpPr>
        <p:spPr>
          <a:xfrm>
            <a:off x="2660636" y="3125078"/>
            <a:ext cx="1042697" cy="210329"/>
          </a:xfrm>
          <a:prstGeom prst="wedgeRoundRectCallout">
            <a:avLst>
              <a:gd name="adj1" fmla="val -52153"/>
              <a:gd name="adj2" fmla="val 114256"/>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DM Metadata</a:t>
            </a:r>
          </a:p>
        </p:txBody>
      </p:sp>
      <p:sp>
        <p:nvSpPr>
          <p:cNvPr id="19" name="Rounded Rectangular Callout 18"/>
          <p:cNvSpPr/>
          <p:nvPr/>
        </p:nvSpPr>
        <p:spPr>
          <a:xfrm>
            <a:off x="2175405" y="1220145"/>
            <a:ext cx="1039683" cy="208930"/>
          </a:xfrm>
          <a:prstGeom prst="wedgeRoundRectCallout">
            <a:avLst>
              <a:gd name="adj1" fmla="val -52437"/>
              <a:gd name="adj2" fmla="val 102554"/>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Annotated CRF</a:t>
            </a:r>
          </a:p>
        </p:txBody>
      </p:sp>
      <p:sp>
        <p:nvSpPr>
          <p:cNvPr id="20" name="Down Arrow 19"/>
          <p:cNvSpPr/>
          <p:nvPr/>
        </p:nvSpPr>
        <p:spPr>
          <a:xfrm rot="20237636">
            <a:off x="1169513" y="3162261"/>
            <a:ext cx="207114" cy="458131"/>
          </a:xfrm>
          <a:prstGeom prst="downArrow">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1" name="Right Arrow 20"/>
          <p:cNvSpPr/>
          <p:nvPr/>
        </p:nvSpPr>
        <p:spPr>
          <a:xfrm>
            <a:off x="5377411" y="4954903"/>
            <a:ext cx="498160" cy="179198"/>
          </a:xfrm>
          <a:prstGeom prst="rightArrow">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2" name="Up Arrow 21"/>
          <p:cNvSpPr/>
          <p:nvPr/>
        </p:nvSpPr>
        <p:spPr>
          <a:xfrm rot="2288121">
            <a:off x="7712304" y="3362959"/>
            <a:ext cx="194097" cy="376529"/>
          </a:xfrm>
          <a:prstGeom prst="upArrow">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 name="Up Arrow 22"/>
          <p:cNvSpPr/>
          <p:nvPr/>
        </p:nvSpPr>
        <p:spPr>
          <a:xfrm rot="18358378">
            <a:off x="5765567" y="1785322"/>
            <a:ext cx="205884" cy="450404"/>
          </a:xfrm>
          <a:prstGeom prst="upArrow">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4" name="Left Arrow 23"/>
          <p:cNvSpPr/>
          <p:nvPr/>
        </p:nvSpPr>
        <p:spPr>
          <a:xfrm>
            <a:off x="2660635" y="4582014"/>
            <a:ext cx="484374" cy="191417"/>
          </a:xfrm>
          <a:prstGeom prst="leftArrow">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5" name="Right Arrow 24"/>
          <p:cNvSpPr/>
          <p:nvPr/>
        </p:nvSpPr>
        <p:spPr>
          <a:xfrm>
            <a:off x="2549002" y="5007040"/>
            <a:ext cx="498160" cy="216665"/>
          </a:xfrm>
          <a:prstGeom prst="rightArrow">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6" name="Rounded Rectangular Callout 25"/>
          <p:cNvSpPr/>
          <p:nvPr/>
        </p:nvSpPr>
        <p:spPr>
          <a:xfrm>
            <a:off x="3793362" y="3363846"/>
            <a:ext cx="896947" cy="246096"/>
          </a:xfrm>
          <a:prstGeom prst="wedgeRoundRectCallout">
            <a:avLst>
              <a:gd name="adj1" fmla="val -43951"/>
              <a:gd name="adj2" fmla="val 186975"/>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DM dataset</a:t>
            </a:r>
          </a:p>
        </p:txBody>
      </p:sp>
      <p:sp>
        <p:nvSpPr>
          <p:cNvPr id="27"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2069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421"/>
          <p:cNvGrpSpPr/>
          <p:nvPr/>
        </p:nvGrpSpPr>
        <p:grpSpPr>
          <a:xfrm>
            <a:off x="428626" y="2827854"/>
            <a:ext cx="8677275" cy="583497"/>
            <a:chOff x="822783" y="1771650"/>
            <a:chExt cx="4905565" cy="923925"/>
          </a:xfrm>
        </p:grpSpPr>
        <p:sp>
          <p:nvSpPr>
            <p:cNvPr id="36" name="Rectangle 35"/>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36"/>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9" name="Group 421"/>
          <p:cNvGrpSpPr/>
          <p:nvPr/>
        </p:nvGrpSpPr>
        <p:grpSpPr>
          <a:xfrm>
            <a:off x="428626" y="1878529"/>
            <a:ext cx="8677275" cy="583497"/>
            <a:chOff x="822783" y="1771650"/>
            <a:chExt cx="4905565" cy="923925"/>
          </a:xfrm>
        </p:grpSpPr>
        <p:sp>
          <p:nvSpPr>
            <p:cNvPr id="30" name="Rectangle 29"/>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30"/>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6" name="Group 421"/>
          <p:cNvGrpSpPr/>
          <p:nvPr/>
        </p:nvGrpSpPr>
        <p:grpSpPr>
          <a:xfrm>
            <a:off x="428626" y="1408629"/>
            <a:ext cx="8677275" cy="583497"/>
            <a:chOff x="822783" y="1771650"/>
            <a:chExt cx="4905565" cy="923925"/>
          </a:xfrm>
        </p:grpSpPr>
        <p:sp>
          <p:nvSpPr>
            <p:cNvPr id="27" name="Rectangle 26"/>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27"/>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3"/>
          <p:cNvSpPr>
            <a:spLocks noGrp="1"/>
          </p:cNvSpPr>
          <p:nvPr>
            <p:ph type="title"/>
          </p:nvPr>
        </p:nvSpPr>
        <p:spPr>
          <a:xfrm>
            <a:off x="0" y="471246"/>
            <a:ext cx="3663742" cy="535539"/>
          </a:xfrm>
        </p:spPr>
        <p:txBody>
          <a:bodyPr wrap="square">
            <a:noAutofit/>
          </a:bodyPr>
          <a:lstStyle/>
          <a:p>
            <a:r>
              <a:rPr lang="en-US" sz="2800" dirty="0">
                <a:solidFill>
                  <a:schemeClr val="bg1"/>
                </a:solidFill>
              </a:rPr>
              <a:t>ADaM Data Structures</a:t>
            </a:r>
          </a:p>
        </p:txBody>
      </p:sp>
      <p:sp>
        <p:nvSpPr>
          <p:cNvPr id="2" name="Content Placeholder 1"/>
          <p:cNvSpPr>
            <a:spLocks noGrp="1"/>
          </p:cNvSpPr>
          <p:nvPr>
            <p:ph idx="1"/>
          </p:nvPr>
        </p:nvSpPr>
        <p:spPr>
          <a:xfrm>
            <a:off x="403761" y="1357829"/>
            <a:ext cx="8511639" cy="2697191"/>
          </a:xfrm>
        </p:spPr>
        <p:txBody>
          <a:bodyPr/>
          <a:lstStyle/>
          <a:p>
            <a:pPr marL="231775" indent="0">
              <a:spcBef>
                <a:spcPts val="1200"/>
              </a:spcBef>
              <a:buNone/>
            </a:pPr>
            <a:r>
              <a:rPr lang="en-US" sz="1800" dirty="0"/>
              <a:t>Subject Level analysis Structure: The subject level analysis dataset: One record per subject e.g.: ADSL</a:t>
            </a:r>
          </a:p>
          <a:p>
            <a:pPr marL="231775" indent="0">
              <a:spcBef>
                <a:spcPts val="1200"/>
              </a:spcBef>
              <a:buNone/>
            </a:pPr>
            <a:r>
              <a:rPr lang="en-US" sz="1800" dirty="0"/>
              <a:t>Occurrence Data Structure (ODS): Contains all the event domains of SDTM. e.g.: ADAE</a:t>
            </a:r>
          </a:p>
          <a:p>
            <a:pPr marL="231775" indent="0">
              <a:spcBef>
                <a:spcPts val="1200"/>
              </a:spcBef>
              <a:buNone/>
            </a:pPr>
            <a:r>
              <a:rPr lang="en-US" sz="1800" dirty="0"/>
              <a:t>Basic Data Structure(BDS): Contains one or more records per subject, per analysis parameter, per analysis time point. Mostly contain the finding domains of SDTM e.g.: ADLB</a:t>
            </a:r>
          </a:p>
          <a:p>
            <a:pPr marL="231775" indent="0">
              <a:spcBef>
                <a:spcPts val="1200"/>
              </a:spcBef>
              <a:buNone/>
            </a:pPr>
            <a:r>
              <a:rPr lang="en-US" sz="1800" dirty="0"/>
              <a:t>Others</a:t>
            </a:r>
          </a:p>
        </p:txBody>
      </p:sp>
      <p:grpSp>
        <p:nvGrpSpPr>
          <p:cNvPr id="8" name="Group 7"/>
          <p:cNvGrpSpPr/>
          <p:nvPr/>
        </p:nvGrpSpPr>
        <p:grpSpPr>
          <a:xfrm>
            <a:off x="396810" y="1410354"/>
            <a:ext cx="159690" cy="180440"/>
            <a:chOff x="396810" y="746235"/>
            <a:chExt cx="159690" cy="180440"/>
          </a:xfrm>
        </p:grpSpPr>
        <p:sp>
          <p:nvSpPr>
            <p:cNvPr id="6" name="Isosceles Triangle 5"/>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p:cNvGrpSpPr/>
          <p:nvPr/>
        </p:nvGrpSpPr>
        <p:grpSpPr>
          <a:xfrm>
            <a:off x="396810" y="2150129"/>
            <a:ext cx="159690" cy="180440"/>
            <a:chOff x="396810" y="746235"/>
            <a:chExt cx="159690" cy="180440"/>
          </a:xfrm>
        </p:grpSpPr>
        <p:sp>
          <p:nvSpPr>
            <p:cNvPr id="18" name="Isosceles Triangle 17"/>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p:cNvGrpSpPr/>
          <p:nvPr/>
        </p:nvGrpSpPr>
        <p:grpSpPr>
          <a:xfrm>
            <a:off x="396810" y="2585104"/>
            <a:ext cx="159690" cy="180440"/>
            <a:chOff x="396810" y="746235"/>
            <a:chExt cx="159690" cy="180440"/>
          </a:xfrm>
        </p:grpSpPr>
        <p:sp>
          <p:nvSpPr>
            <p:cNvPr id="21" name="Isosceles Triangle 20"/>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p:cNvGrpSpPr/>
          <p:nvPr/>
        </p:nvGrpSpPr>
        <p:grpSpPr>
          <a:xfrm>
            <a:off x="396810" y="3547129"/>
            <a:ext cx="159690" cy="180440"/>
            <a:chOff x="396810" y="746235"/>
            <a:chExt cx="159690" cy="180440"/>
          </a:xfrm>
        </p:grpSpPr>
        <p:sp>
          <p:nvSpPr>
            <p:cNvPr id="24" name="Isosceles Triangle 23"/>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sosceles Triangle 24"/>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0774702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7940" y="480492"/>
            <a:ext cx="4000073" cy="535539"/>
          </a:xfrm>
        </p:spPr>
        <p:txBody>
          <a:bodyPr wrap="square">
            <a:noAutofit/>
          </a:bodyPr>
          <a:lstStyle/>
          <a:p>
            <a:r>
              <a:rPr lang="en-US" sz="2800" dirty="0">
                <a:solidFill>
                  <a:schemeClr val="bg1"/>
                </a:solidFill>
              </a:rPr>
              <a:t>General </a:t>
            </a:r>
            <a:r>
              <a:rPr lang="en-US" sz="2800" dirty="0" err="1">
                <a:solidFill>
                  <a:schemeClr val="bg1"/>
                </a:solidFill>
              </a:rPr>
              <a:t>ADaM</a:t>
            </a:r>
            <a:r>
              <a:rPr lang="en-US" sz="2800" dirty="0">
                <a:solidFill>
                  <a:schemeClr val="bg1"/>
                </a:solidFill>
              </a:rPr>
              <a:t> Definitions</a:t>
            </a:r>
            <a:endParaRPr lang="en-US" sz="2800" dirty="0">
              <a:solidFill>
                <a:schemeClr val="bg1"/>
              </a:solidFill>
            </a:endParaRPr>
          </a:p>
        </p:txBody>
      </p:sp>
      <p:sp>
        <p:nvSpPr>
          <p:cNvPr id="7" name="Content Placeholder 6"/>
          <p:cNvSpPr>
            <a:spLocks noGrp="1"/>
          </p:cNvSpPr>
          <p:nvPr>
            <p:ph idx="1"/>
          </p:nvPr>
        </p:nvSpPr>
        <p:spPr>
          <a:xfrm>
            <a:off x="403761" y="1338345"/>
            <a:ext cx="8511639" cy="3771636"/>
          </a:xfrm>
        </p:spPr>
        <p:txBody>
          <a:bodyPr/>
          <a:lstStyle/>
          <a:p>
            <a:r>
              <a:rPr lang="en-US" sz="1800" b="1" dirty="0"/>
              <a:t>Analysis-enabling </a:t>
            </a:r>
            <a:r>
              <a:rPr lang="en-US" sz="1800" dirty="0"/>
              <a:t>– Required for analysis. A column or row is analysis-enabling if it is required to perform the analysis. </a:t>
            </a:r>
            <a:endParaRPr lang="en-US" sz="1800" dirty="0" smtClean="0"/>
          </a:p>
          <a:p>
            <a:r>
              <a:rPr lang="en-US" sz="1800" b="1" dirty="0" smtClean="0"/>
              <a:t>Traceability </a:t>
            </a:r>
            <a:r>
              <a:rPr lang="en-US" sz="1800" dirty="0"/>
              <a:t>– The property that enables the understanding of the data’s lineage and/or the relationship between an element and its predecessor(s). </a:t>
            </a:r>
            <a:endParaRPr lang="en-US" sz="1800" dirty="0" smtClean="0"/>
          </a:p>
          <a:p>
            <a:r>
              <a:rPr lang="en-US" sz="1800" b="1" dirty="0" smtClean="0"/>
              <a:t>Supportive </a:t>
            </a:r>
            <a:r>
              <a:rPr lang="en-US" sz="1800" dirty="0"/>
              <a:t>– A column or row is supportive if it is not required in order to perform an analysis but is included in order to facilitate traceability or review. </a:t>
            </a:r>
            <a:endParaRPr lang="en-US" sz="1800" dirty="0" smtClean="0"/>
          </a:p>
          <a:p>
            <a:r>
              <a:rPr lang="en-US" sz="1800" b="1" dirty="0" smtClean="0"/>
              <a:t>Record </a:t>
            </a:r>
            <a:r>
              <a:rPr lang="en-US" sz="1800" dirty="0"/>
              <a:t>– A row in a dataset. A record is also referred to as an observation within this document. </a:t>
            </a:r>
          </a:p>
          <a:p>
            <a:r>
              <a:rPr lang="it-IT" sz="1800" b="1" dirty="0"/>
              <a:t>Variable </a:t>
            </a:r>
            <a:r>
              <a:rPr lang="it-IT" sz="1800" dirty="0"/>
              <a:t>– A column in a dataset.</a:t>
            </a:r>
            <a:endParaRPr lang="en-US" sz="1800" dirty="0"/>
          </a:p>
        </p:txBody>
      </p:sp>
      <p:sp>
        <p:nvSpPr>
          <p:cNvPr id="5"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9961453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7940" y="480492"/>
            <a:ext cx="4000073" cy="535539"/>
          </a:xfrm>
        </p:spPr>
        <p:txBody>
          <a:bodyPr wrap="square">
            <a:noAutofit/>
          </a:bodyPr>
          <a:lstStyle/>
          <a:p>
            <a:r>
              <a:rPr lang="en-US" sz="2800" dirty="0">
                <a:solidFill>
                  <a:schemeClr val="bg1"/>
                </a:solidFill>
              </a:rPr>
              <a:t>Standard ADaM Variables</a:t>
            </a:r>
          </a:p>
        </p:txBody>
      </p:sp>
      <p:sp>
        <p:nvSpPr>
          <p:cNvPr id="7" name="Content Placeholder 6"/>
          <p:cNvSpPr>
            <a:spLocks noGrp="1"/>
          </p:cNvSpPr>
          <p:nvPr>
            <p:ph idx="1"/>
          </p:nvPr>
        </p:nvSpPr>
        <p:spPr>
          <a:xfrm>
            <a:off x="403761" y="1338345"/>
            <a:ext cx="8511639" cy="3771636"/>
          </a:xfrm>
        </p:spPr>
        <p:txBody>
          <a:bodyPr/>
          <a:lstStyle/>
          <a:p>
            <a:r>
              <a:rPr lang="en-US" sz="1600" dirty="0"/>
              <a:t>ADaM variables are classified as:</a:t>
            </a:r>
          </a:p>
          <a:p>
            <a:pPr lvl="1"/>
            <a:r>
              <a:rPr lang="en-US" sz="1600" u="sng" dirty="0"/>
              <a:t>Required (Req) </a:t>
            </a:r>
            <a:r>
              <a:rPr lang="en-US" sz="1600" dirty="0"/>
              <a:t>: This variable must be included in the dataset</a:t>
            </a:r>
          </a:p>
          <a:p>
            <a:pPr marL="568325" indent="0">
              <a:buNone/>
            </a:pPr>
            <a:r>
              <a:rPr lang="en-US" sz="1600" dirty="0"/>
              <a:t>e.g. : STUDYID, USUBJID, SUBJID, SITEID, etc.</a:t>
            </a:r>
          </a:p>
          <a:p>
            <a:pPr lvl="1"/>
            <a:r>
              <a:rPr lang="en-US" sz="1600" u="sng" dirty="0"/>
              <a:t>Conditional (Cond) </a:t>
            </a:r>
            <a:r>
              <a:rPr lang="en-US" sz="1600" dirty="0"/>
              <a:t>: This variable must be included in the dataset in certain circumstances</a:t>
            </a:r>
          </a:p>
          <a:p>
            <a:pPr marL="568325" indent="0">
              <a:buNone/>
            </a:pPr>
            <a:r>
              <a:rPr lang="en-US" sz="1600" dirty="0"/>
              <a:t>e.g. : FASFL, SAFFL, ITTFL, etc.</a:t>
            </a:r>
          </a:p>
          <a:p>
            <a:pPr lvl="1"/>
            <a:r>
              <a:rPr lang="en-US" sz="1600" u="sng" dirty="0"/>
              <a:t>Permissible (Perm)</a:t>
            </a:r>
            <a:r>
              <a:rPr lang="en-US" sz="1600" dirty="0"/>
              <a:t> : This variable may be included in the dataset, but is not required</a:t>
            </a:r>
          </a:p>
          <a:p>
            <a:pPr marL="568325" indent="0">
              <a:buNone/>
            </a:pPr>
            <a:r>
              <a:rPr lang="en-US" sz="1600" dirty="0"/>
              <a:t>e.g. : SITEGRy, TRTxxPN, etc.</a:t>
            </a:r>
          </a:p>
          <a:p>
            <a:pPr marL="0" indent="0">
              <a:buNone/>
            </a:pPr>
            <a:r>
              <a:rPr lang="en-US" sz="1600" dirty="0"/>
              <a:t>All ADaM variables are populated as per their classification ; nulls are allowed</a:t>
            </a:r>
          </a:p>
        </p:txBody>
      </p:sp>
      <p:sp>
        <p:nvSpPr>
          <p:cNvPr id="5"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6630708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36986"/>
            <a:ext cx="4262832" cy="535539"/>
          </a:xfrm>
        </p:spPr>
        <p:txBody>
          <a:bodyPr wrap="square">
            <a:noAutofit/>
          </a:bodyPr>
          <a:lstStyle/>
          <a:p>
            <a:r>
              <a:rPr lang="en-US" sz="2800" dirty="0">
                <a:solidFill>
                  <a:schemeClr val="bg1"/>
                </a:solidFill>
              </a:rPr>
              <a:t>ADaM variable Conventions</a:t>
            </a:r>
          </a:p>
        </p:txBody>
      </p:sp>
      <p:sp>
        <p:nvSpPr>
          <p:cNvPr id="5" name="Content Placeholder 4"/>
          <p:cNvSpPr>
            <a:spLocks noGrp="1"/>
          </p:cNvSpPr>
          <p:nvPr>
            <p:ph idx="1"/>
          </p:nvPr>
        </p:nvSpPr>
        <p:spPr>
          <a:xfrm>
            <a:off x="403761" y="1264765"/>
            <a:ext cx="8511639" cy="3771636"/>
          </a:xfrm>
        </p:spPr>
        <p:txBody>
          <a:bodyPr/>
          <a:lstStyle/>
          <a:p>
            <a:pPr marL="0" indent="0">
              <a:buNone/>
            </a:pPr>
            <a:r>
              <a:rPr lang="en-US" sz="1800" dirty="0"/>
              <a:t>The variable conventions are defined to ensure compliance with SAS version 5 transport file format and Oracle constraints </a:t>
            </a:r>
          </a:p>
          <a:p>
            <a:pPr lvl="1"/>
            <a:endParaRPr lang="en-US" sz="1600" dirty="0" smtClean="0"/>
          </a:p>
          <a:p>
            <a:pPr lvl="1"/>
            <a:endParaRPr lang="en-US" sz="1600" dirty="0" smtClean="0"/>
          </a:p>
          <a:p>
            <a:r>
              <a:rPr lang="en-US" sz="1800" dirty="0" smtClean="0"/>
              <a:t>Variable </a:t>
            </a:r>
            <a:r>
              <a:rPr lang="en-US" sz="1800" u="sng" dirty="0" smtClean="0"/>
              <a:t>names</a:t>
            </a:r>
            <a:r>
              <a:rPr lang="en-US" sz="1800" dirty="0" smtClean="0"/>
              <a:t> should </a:t>
            </a:r>
            <a:r>
              <a:rPr lang="en-US" sz="1800" dirty="0"/>
              <a:t>be </a:t>
            </a:r>
            <a:r>
              <a:rPr lang="en-US" sz="1800" u="sng" dirty="0"/>
              <a:t>less than or equal to 8 characters</a:t>
            </a:r>
            <a:r>
              <a:rPr lang="en-US" sz="1800" dirty="0"/>
              <a:t> in length</a:t>
            </a:r>
          </a:p>
          <a:p>
            <a:r>
              <a:rPr lang="en-US" sz="1800" dirty="0"/>
              <a:t>Variable </a:t>
            </a:r>
            <a:r>
              <a:rPr lang="en-US" sz="1800" u="sng" dirty="0" smtClean="0"/>
              <a:t>names</a:t>
            </a:r>
            <a:r>
              <a:rPr lang="en-US" sz="1800" dirty="0" smtClean="0"/>
              <a:t> </a:t>
            </a:r>
            <a:r>
              <a:rPr lang="en-US" sz="1800" dirty="0"/>
              <a:t>to </a:t>
            </a:r>
            <a:r>
              <a:rPr lang="en-US" sz="1800" u="sng" dirty="0"/>
              <a:t>start with a letter and not underscore</a:t>
            </a:r>
          </a:p>
          <a:p>
            <a:r>
              <a:rPr lang="en-US" sz="1800" dirty="0"/>
              <a:t>Variable </a:t>
            </a:r>
            <a:r>
              <a:rPr lang="en-US" sz="1800" u="sng" dirty="0"/>
              <a:t>names</a:t>
            </a:r>
            <a:r>
              <a:rPr lang="en-US" sz="1800" dirty="0"/>
              <a:t> can be comprised only of </a:t>
            </a:r>
            <a:r>
              <a:rPr lang="en-US" sz="1800" u="sng" dirty="0"/>
              <a:t>letters</a:t>
            </a:r>
            <a:r>
              <a:rPr lang="en-US" sz="1800" dirty="0"/>
              <a:t> (A-Z), </a:t>
            </a:r>
            <a:r>
              <a:rPr lang="en-US" sz="1800" u="sng" dirty="0"/>
              <a:t>underscore</a:t>
            </a:r>
            <a:r>
              <a:rPr lang="en-US" sz="1800" dirty="0"/>
              <a:t>(_) and </a:t>
            </a:r>
            <a:r>
              <a:rPr lang="en-US" sz="1800" u="sng" dirty="0" smtClean="0"/>
              <a:t>numerals </a:t>
            </a:r>
            <a:r>
              <a:rPr lang="en-US" sz="1800" dirty="0" smtClean="0"/>
              <a:t>(</a:t>
            </a:r>
            <a:r>
              <a:rPr lang="en-US" sz="1800" dirty="0"/>
              <a:t>0-9)</a:t>
            </a:r>
          </a:p>
          <a:p>
            <a:r>
              <a:rPr lang="en-US" sz="1800" dirty="0"/>
              <a:t>Variable labels should be </a:t>
            </a:r>
            <a:r>
              <a:rPr lang="en-US" sz="1800" u="sng" dirty="0"/>
              <a:t>less than or equal to 40 characters </a:t>
            </a:r>
            <a:r>
              <a:rPr lang="en-US" sz="1800" dirty="0"/>
              <a:t>in length</a:t>
            </a:r>
          </a:p>
          <a:p>
            <a:r>
              <a:rPr lang="en-US" sz="1800" dirty="0"/>
              <a:t>All ADaM </a:t>
            </a:r>
            <a:r>
              <a:rPr lang="en-US" sz="1800" u="sng" dirty="0"/>
              <a:t>character variable </a:t>
            </a:r>
            <a:r>
              <a:rPr lang="en-US" sz="1800" dirty="0"/>
              <a:t>length should </a:t>
            </a:r>
            <a:r>
              <a:rPr lang="en-US" sz="1800" u="sng" dirty="0"/>
              <a:t>not be more than 200 characters </a:t>
            </a:r>
            <a:r>
              <a:rPr lang="en-US" sz="1800" dirty="0"/>
              <a:t>in length</a:t>
            </a:r>
          </a:p>
          <a:p>
            <a:pPr lvl="1"/>
            <a:r>
              <a:rPr lang="en-US" sz="1600" dirty="0"/>
              <a:t>In SDTM if a character variable has length more than 200 characters then the remaining portion is added in SUPP domain but in ADaM it is in the same domain.</a:t>
            </a:r>
          </a:p>
        </p:txBody>
      </p:sp>
      <p:grpSp>
        <p:nvGrpSpPr>
          <p:cNvPr id="11" name="Group 10"/>
          <p:cNvGrpSpPr/>
          <p:nvPr/>
        </p:nvGrpSpPr>
        <p:grpSpPr>
          <a:xfrm>
            <a:off x="420381" y="1977911"/>
            <a:ext cx="4246212" cy="548731"/>
            <a:chOff x="420381" y="1292773"/>
            <a:chExt cx="4246212" cy="548731"/>
          </a:xfrm>
        </p:grpSpPr>
        <p:sp>
          <p:nvSpPr>
            <p:cNvPr id="8" name="Flowchart: Stored Data 7"/>
            <p:cNvSpPr/>
            <p:nvPr/>
          </p:nvSpPr>
          <p:spPr>
            <a:xfrm rot="5400000">
              <a:off x="2293592" y="-446997"/>
              <a:ext cx="499790" cy="4077212"/>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9" name="Rectangle 8"/>
            <p:cNvSpPr/>
            <p:nvPr/>
          </p:nvSpPr>
          <p:spPr>
            <a:xfrm>
              <a:off x="420381" y="1292773"/>
              <a:ext cx="4246212" cy="387156"/>
            </a:xfrm>
            <a:prstGeom prst="rect">
              <a:avLst/>
            </a:prstGeom>
            <a:gradFill flip="none" rotWithShape="1">
              <a:gsLst>
                <a:gs pos="50000">
                  <a:srgbClr val="7F7F7F"/>
                </a:gs>
                <a:gs pos="18000">
                  <a:srgbClr val="595959"/>
                </a:gs>
                <a:gs pos="88000">
                  <a:srgbClr val="595959"/>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b="1" dirty="0">
                  <a:solidFill>
                    <a:schemeClr val="bg1"/>
                  </a:solidFill>
                </a:rPr>
                <a:t>General Variable Conventions </a:t>
              </a:r>
            </a:p>
          </p:txBody>
        </p:sp>
      </p:grpSp>
      <p:sp>
        <p:nvSpPr>
          <p:cNvPr id="10"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42560959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74993"/>
            <a:ext cx="4262832" cy="535539"/>
          </a:xfrm>
        </p:spPr>
        <p:txBody>
          <a:bodyPr wrap="square">
            <a:noAutofit/>
          </a:bodyPr>
          <a:lstStyle/>
          <a:p>
            <a:r>
              <a:rPr lang="en-US" sz="2800" dirty="0">
                <a:solidFill>
                  <a:schemeClr val="bg1"/>
                </a:solidFill>
              </a:rPr>
              <a:t>ADaM variable Conventions</a:t>
            </a:r>
          </a:p>
        </p:txBody>
      </p:sp>
      <p:sp>
        <p:nvSpPr>
          <p:cNvPr id="6" name="Content Placeholder 5"/>
          <p:cNvSpPr>
            <a:spLocks noGrp="1"/>
          </p:cNvSpPr>
          <p:nvPr>
            <p:ph idx="1"/>
          </p:nvPr>
        </p:nvSpPr>
        <p:spPr>
          <a:xfrm>
            <a:off x="403761" y="1338341"/>
            <a:ext cx="8511639" cy="3401820"/>
          </a:xfrm>
        </p:spPr>
        <p:txBody>
          <a:bodyPr/>
          <a:lstStyle/>
          <a:p>
            <a:pPr lvl="1"/>
            <a:endParaRPr lang="en-US" sz="1800" dirty="0"/>
          </a:p>
          <a:p>
            <a:r>
              <a:rPr lang="en-US" sz="2000" dirty="0" smtClean="0"/>
              <a:t>Any </a:t>
            </a:r>
            <a:r>
              <a:rPr lang="en-US" sz="2000" dirty="0"/>
              <a:t>SDTM variable </a:t>
            </a:r>
            <a:r>
              <a:rPr lang="en-US" sz="2000" u="sng" dirty="0"/>
              <a:t>directly copied </a:t>
            </a:r>
            <a:r>
              <a:rPr lang="en-US" sz="2000" dirty="0"/>
              <a:t>in to ADaM dataset should </a:t>
            </a:r>
            <a:r>
              <a:rPr lang="en-US" sz="2000" u="sng" dirty="0"/>
              <a:t>maintain its attributes</a:t>
            </a:r>
            <a:r>
              <a:rPr lang="en-US" sz="2000" dirty="0"/>
              <a:t> as in the SDTM (same name, same meaning, same values)</a:t>
            </a:r>
          </a:p>
          <a:p>
            <a:r>
              <a:rPr lang="en-US" sz="2000" dirty="0"/>
              <a:t>Any ADaM standard variable defined </a:t>
            </a:r>
            <a:r>
              <a:rPr lang="en-US" sz="2000" u="sng" dirty="0"/>
              <a:t>must be used</a:t>
            </a:r>
            <a:r>
              <a:rPr lang="en-US" sz="2000" dirty="0"/>
              <a:t>, even if the content is a direct copy of the SDTM variable e.g. AVAL variable in ADLB is just a copy of LBSTRESN the dataset must contain AVAL</a:t>
            </a:r>
          </a:p>
          <a:p>
            <a:r>
              <a:rPr lang="en-US" sz="2000" dirty="0"/>
              <a:t>In case of paired variables, the </a:t>
            </a:r>
            <a:r>
              <a:rPr lang="en-US" sz="2000" u="sng" dirty="0"/>
              <a:t>secondary variable is presented</a:t>
            </a:r>
            <a:r>
              <a:rPr lang="en-US" sz="2000" dirty="0"/>
              <a:t> in the dataset </a:t>
            </a:r>
            <a:r>
              <a:rPr lang="en-US" sz="2000" u="sng" dirty="0"/>
              <a:t>only in the presence of primary variable</a:t>
            </a:r>
            <a:r>
              <a:rPr lang="en-US" sz="2000" dirty="0"/>
              <a:t>. Relevant suffix is used only for the secondary variable (e.g. C-character, N-numeric) e.g. TRTP and TRTPN </a:t>
            </a:r>
          </a:p>
        </p:txBody>
      </p:sp>
      <p:grpSp>
        <p:nvGrpSpPr>
          <p:cNvPr id="8" name="Group 7"/>
          <p:cNvGrpSpPr/>
          <p:nvPr/>
        </p:nvGrpSpPr>
        <p:grpSpPr>
          <a:xfrm>
            <a:off x="420381" y="1242195"/>
            <a:ext cx="4246212" cy="548731"/>
            <a:chOff x="420381" y="1292773"/>
            <a:chExt cx="4246212" cy="548731"/>
          </a:xfrm>
        </p:grpSpPr>
        <p:sp>
          <p:nvSpPr>
            <p:cNvPr id="9" name="Flowchart: Stored Data 8"/>
            <p:cNvSpPr/>
            <p:nvPr/>
          </p:nvSpPr>
          <p:spPr>
            <a:xfrm rot="5400000">
              <a:off x="2293592" y="-446997"/>
              <a:ext cx="499790" cy="4077212"/>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0" name="Rectangle 9"/>
            <p:cNvSpPr/>
            <p:nvPr/>
          </p:nvSpPr>
          <p:spPr>
            <a:xfrm>
              <a:off x="420381" y="1292773"/>
              <a:ext cx="4246212" cy="387156"/>
            </a:xfrm>
            <a:prstGeom prst="rect">
              <a:avLst/>
            </a:prstGeom>
            <a:gradFill flip="none" rotWithShape="1">
              <a:gsLst>
                <a:gs pos="50000">
                  <a:srgbClr val="7F7F7F"/>
                </a:gs>
                <a:gs pos="18000">
                  <a:srgbClr val="595959"/>
                </a:gs>
                <a:gs pos="88000">
                  <a:srgbClr val="595959"/>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b="1" dirty="0">
                  <a:solidFill>
                    <a:schemeClr val="bg1"/>
                  </a:solidFill>
                </a:rPr>
                <a:t>General Variable Conventions </a:t>
              </a:r>
            </a:p>
          </p:txBody>
        </p:sp>
      </p:grpSp>
      <p:sp>
        <p:nvSpPr>
          <p:cNvPr id="11"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471858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p:nvPr>
        </p:nvSpPr>
        <p:spPr>
          <a:xfrm>
            <a:off x="0" y="449929"/>
            <a:ext cx="4262832" cy="535539"/>
          </a:xfrm>
        </p:spPr>
        <p:txBody>
          <a:bodyPr wrap="square">
            <a:noAutofit/>
          </a:bodyPr>
          <a:lstStyle/>
          <a:p>
            <a:r>
              <a:rPr lang="en-US" sz="2800" dirty="0">
                <a:solidFill>
                  <a:schemeClr val="bg1"/>
                </a:solidFill>
              </a:rPr>
              <a:t>ADaM variable Conventions</a:t>
            </a:r>
          </a:p>
        </p:txBody>
      </p:sp>
      <p:sp>
        <p:nvSpPr>
          <p:cNvPr id="6" name="Content Placeholder 5"/>
          <p:cNvSpPr>
            <a:spLocks noGrp="1"/>
          </p:cNvSpPr>
          <p:nvPr>
            <p:ph idx="1"/>
          </p:nvPr>
        </p:nvSpPr>
        <p:spPr>
          <a:xfrm>
            <a:off x="403761" y="1023029"/>
            <a:ext cx="8511639" cy="3771636"/>
          </a:xfrm>
        </p:spPr>
        <p:txBody>
          <a:bodyPr/>
          <a:lstStyle/>
          <a:p>
            <a:pPr lvl="1"/>
            <a:endParaRPr lang="en-US" sz="1800" dirty="0" smtClean="0"/>
          </a:p>
          <a:p>
            <a:pPr lvl="1"/>
            <a:endParaRPr lang="en-US" sz="1800" dirty="0" smtClean="0"/>
          </a:p>
          <a:p>
            <a:r>
              <a:rPr lang="en-US" sz="2000" dirty="0"/>
              <a:t>Character variables converted to Numeric have to be suffixed with ‘N’. In case the variable name is already 8 characters then the last character is replaced by ‘N’</a:t>
            </a:r>
          </a:p>
          <a:p>
            <a:r>
              <a:rPr lang="en-US" sz="2000" dirty="0"/>
              <a:t>The character date variables converted to Numeric have the following naming convention *DT, *TM and *DTM</a:t>
            </a:r>
          </a:p>
          <a:p>
            <a:r>
              <a:rPr lang="en-US" sz="2000" dirty="0"/>
              <a:t>Character flag variables end in ‘FL’; numeric in ‘FN’</a:t>
            </a:r>
          </a:p>
          <a:p>
            <a:r>
              <a:rPr lang="en-US" sz="2000" dirty="0"/>
              <a:t>Variables whose names end in GRy, Gy, or CATy are grouping variables, where y refers to the grouping scheme or algorithm (not the category within the grouping); Numeric version of the variable will use the suffix </a:t>
            </a:r>
            <a:r>
              <a:rPr lang="en-US" sz="2000" dirty="0" err="1"/>
              <a:t>GRyN</a:t>
            </a:r>
            <a:r>
              <a:rPr lang="en-US" sz="2000" dirty="0"/>
              <a:t> (or </a:t>
            </a:r>
            <a:r>
              <a:rPr lang="en-US" sz="2000" dirty="0" err="1"/>
              <a:t>GyN</a:t>
            </a:r>
            <a:r>
              <a:rPr lang="en-US" sz="2000" dirty="0" smtClean="0"/>
              <a:t>)</a:t>
            </a:r>
            <a:endParaRPr lang="en-US" sz="2000" dirty="0"/>
          </a:p>
          <a:p>
            <a:r>
              <a:rPr lang="en-US" sz="2000" dirty="0"/>
              <a:t>Grouping variable created from a predecessor variable should begin with the name of the variable being grouped e.g. AGEN, AGECAT</a:t>
            </a:r>
          </a:p>
        </p:txBody>
      </p:sp>
      <p:sp>
        <p:nvSpPr>
          <p:cNvPr id="11"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grpSp>
        <p:nvGrpSpPr>
          <p:cNvPr id="8" name="Group 7"/>
          <p:cNvGrpSpPr/>
          <p:nvPr/>
        </p:nvGrpSpPr>
        <p:grpSpPr>
          <a:xfrm>
            <a:off x="420381" y="1231678"/>
            <a:ext cx="4246212" cy="548731"/>
            <a:chOff x="420381" y="1292773"/>
            <a:chExt cx="4246212" cy="548731"/>
          </a:xfrm>
        </p:grpSpPr>
        <p:sp>
          <p:nvSpPr>
            <p:cNvPr id="9" name="Flowchart: Stored Data 8"/>
            <p:cNvSpPr/>
            <p:nvPr/>
          </p:nvSpPr>
          <p:spPr>
            <a:xfrm rot="5400000">
              <a:off x="2293592" y="-446997"/>
              <a:ext cx="499790" cy="4077212"/>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0" name="Rectangle 9"/>
            <p:cNvSpPr/>
            <p:nvPr/>
          </p:nvSpPr>
          <p:spPr>
            <a:xfrm>
              <a:off x="420381" y="1292773"/>
              <a:ext cx="4246212" cy="387156"/>
            </a:xfrm>
            <a:prstGeom prst="rect">
              <a:avLst/>
            </a:prstGeom>
            <a:gradFill flip="none" rotWithShape="1">
              <a:gsLst>
                <a:gs pos="50000">
                  <a:srgbClr val="7F7F7F"/>
                </a:gs>
                <a:gs pos="18000">
                  <a:srgbClr val="595959"/>
                </a:gs>
                <a:gs pos="88000">
                  <a:srgbClr val="595959"/>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b="1" dirty="0">
                  <a:solidFill>
                    <a:schemeClr val="bg1"/>
                  </a:solidFill>
                </a:rPr>
                <a:t>General Variable Conventions </a:t>
              </a:r>
            </a:p>
          </p:txBody>
        </p:sp>
      </p:grpSp>
    </p:spTree>
    <p:extLst>
      <p:ext uri="{BB962C8B-B14F-4D97-AF65-F5344CB8AC3E}">
        <p14:creationId xmlns:p14="http://schemas.microsoft.com/office/powerpoint/2010/main" val="17029074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2"/>
          <p:cNvSpPr txBox="1">
            <a:spLocks/>
          </p:cNvSpPr>
          <p:nvPr/>
        </p:nvSpPr>
        <p:spPr>
          <a:xfrm>
            <a:off x="2911570" y="1464866"/>
            <a:ext cx="5775230" cy="3172697"/>
          </a:xfrm>
          <a:prstGeom prst="rect">
            <a:avLst/>
          </a:prstGeom>
          <a:solidFill>
            <a:srgbClr val="6DCFF6"/>
          </a:solidFill>
          <a:ln w="12700">
            <a:solidFill>
              <a:srgbClr val="6DCFF6"/>
            </a:solidFill>
            <a:miter lim="800000"/>
            <a:headEnd/>
            <a:tailEnd/>
          </a:ln>
        </p:spPr>
        <p:txBody>
          <a:bodyPr anchor="ctr">
            <a:noAutofit/>
          </a:bodyPr>
          <a:lst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Clr>
                <a:schemeClr val="tx1"/>
              </a:buClr>
              <a:buFont typeface="Arial" panose="020B0604020202020204" pitchFamily="34" charset="0"/>
              <a:buChar char="•"/>
            </a:pPr>
            <a:endParaRPr lang="en-US" altLang="en-US" sz="900" dirty="0"/>
          </a:p>
        </p:txBody>
      </p:sp>
      <p:sp>
        <p:nvSpPr>
          <p:cNvPr id="6" name="Title 5"/>
          <p:cNvSpPr>
            <a:spLocks noGrp="1"/>
          </p:cNvSpPr>
          <p:nvPr>
            <p:ph type="title"/>
          </p:nvPr>
        </p:nvSpPr>
        <p:spPr>
          <a:xfrm>
            <a:off x="220990" y="473007"/>
            <a:ext cx="3893905" cy="535539"/>
          </a:xfrm>
        </p:spPr>
        <p:txBody>
          <a:bodyPr wrap="square">
            <a:noAutofit/>
          </a:bodyPr>
          <a:lstStyle/>
          <a:p>
            <a:r>
              <a:rPr lang="en-US" sz="2800" dirty="0">
                <a:solidFill>
                  <a:schemeClr val="bg1"/>
                </a:solidFill>
              </a:rPr>
              <a:t>Confidentiality Statement</a:t>
            </a:r>
          </a:p>
        </p:txBody>
      </p:sp>
      <p:sp>
        <p:nvSpPr>
          <p:cNvPr id="10" name="Content Placeholder 2"/>
          <p:cNvSpPr>
            <a:spLocks noGrp="1"/>
          </p:cNvSpPr>
          <p:nvPr>
            <p:ph idx="1"/>
          </p:nvPr>
        </p:nvSpPr>
        <p:spPr>
          <a:xfrm>
            <a:off x="3009542" y="1262484"/>
            <a:ext cx="5905859" cy="3275146"/>
          </a:xfrm>
          <a:solidFill>
            <a:schemeClr val="bg1">
              <a:lumMod val="95000"/>
            </a:schemeClr>
          </a:solidFill>
          <a:ln w="12700">
            <a:solidFill>
              <a:srgbClr val="6DCFF6"/>
            </a:solidFill>
            <a:miter lim="800000"/>
            <a:headEnd/>
            <a:tailEnd/>
          </a:ln>
        </p:spPr>
        <p:txBody>
          <a:bodyPr vert="horz" lIns="205740" tIns="34290" rIns="205740" bIns="34290" rtlCol="0" anchor="ctr">
            <a:noAutofit/>
          </a:bodyPr>
          <a:lstStyle/>
          <a:p>
            <a:pPr marL="0" indent="0" algn="just">
              <a:lnSpc>
                <a:spcPct val="150000"/>
              </a:lnSpc>
              <a:spcBef>
                <a:spcPts val="450"/>
              </a:spcBef>
              <a:buClr>
                <a:schemeClr val="tx1"/>
              </a:buClr>
              <a:buNone/>
            </a:pPr>
            <a:r>
              <a:rPr lang="en-US" altLang="en-US" sz="900" dirty="0"/>
              <a:t>This document contains information which is commercially confidential to Tata Consultancy Services Ltd. ("TCS") and is provided for the sole purpose of permitting the recipient to evaluate the proposal submitted within the document. In consideration of the receipt of this document, the recipient agrees to maintain the information it contains in confidence and not to reproduce or otherwise disclose the contents of this document to any person outside the recipient's evaluation team or nominated advisors. The document may not be used, reproduced or disclosed to others, except as specifically permitted by TCS in writing. The recipient of this document, by its retention and use, agrees to take reasonable  endeavours to protect the document and the information it contains from loss or theft.</a:t>
            </a:r>
          </a:p>
          <a:p>
            <a:pPr marL="0" indent="0" algn="just">
              <a:lnSpc>
                <a:spcPct val="150000"/>
              </a:lnSpc>
              <a:spcBef>
                <a:spcPts val="450"/>
              </a:spcBef>
              <a:buClr>
                <a:schemeClr val="tx1"/>
              </a:buClr>
              <a:buNone/>
            </a:pPr>
            <a:endParaRPr lang="en-US" altLang="en-US" sz="900" dirty="0"/>
          </a:p>
          <a:p>
            <a:pPr marL="0" indent="0" algn="just">
              <a:lnSpc>
                <a:spcPct val="150000"/>
              </a:lnSpc>
              <a:spcBef>
                <a:spcPts val="450"/>
              </a:spcBef>
              <a:buClr>
                <a:schemeClr val="tx1"/>
              </a:buClr>
              <a:buNone/>
            </a:pPr>
            <a:r>
              <a:rPr lang="en-US" altLang="en-US" sz="900" dirty="0"/>
              <a:t>© 2017 - TATA Consultancy Services Limited (TCS)</a:t>
            </a:r>
          </a:p>
          <a:p>
            <a:pPr marL="0" indent="0" algn="just">
              <a:lnSpc>
                <a:spcPct val="150000"/>
              </a:lnSpc>
              <a:spcBef>
                <a:spcPts val="450"/>
              </a:spcBef>
              <a:buClr>
                <a:schemeClr val="tx1"/>
              </a:buClr>
              <a:buNone/>
            </a:pPr>
            <a:endParaRPr lang="en-US" altLang="en-US" sz="900" dirty="0"/>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1571" y="956990"/>
            <a:ext cx="697892" cy="697892"/>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928" y="1798581"/>
            <a:ext cx="1993015" cy="2093778"/>
          </a:xfrm>
          <a:prstGeom prst="rect">
            <a:avLst/>
          </a:prstGeom>
        </p:spPr>
      </p:pic>
      <p:cxnSp>
        <p:nvCxnSpPr>
          <p:cNvPr id="4" name="Straight Connector 3"/>
          <p:cNvCxnSpPr/>
          <p:nvPr/>
        </p:nvCxnSpPr>
        <p:spPr>
          <a:xfrm>
            <a:off x="2500313" y="1115615"/>
            <a:ext cx="0" cy="376655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Text Placeholder 4"/>
          <p:cNvSpPr txBox="1">
            <a:spLocks noGrp="1"/>
          </p:cNvSpPr>
          <p:nvPr>
            <p:ph type="body" sz="quarter" idx="4294967295"/>
          </p:nvPr>
        </p:nvSpPr>
        <p:spPr>
          <a:xfrm>
            <a:off x="4297666" y="5182389"/>
            <a:ext cx="2430780" cy="213496"/>
          </a:xfrm>
          <a:prstGeom prst="rect">
            <a:avLst/>
          </a:prstGeom>
        </p:spPr>
        <p:txBody>
          <a:bodyPr>
            <a:normAutofit fontScale="92500" lnSpcReduction="20000"/>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indent="0" algn="ctr">
              <a:buNone/>
            </a:pP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86219211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60978"/>
            <a:ext cx="4326453" cy="535539"/>
          </a:xfrm>
        </p:spPr>
        <p:txBody>
          <a:bodyPr wrap="square">
            <a:noAutofit/>
          </a:bodyPr>
          <a:lstStyle/>
          <a:p>
            <a:r>
              <a:rPr lang="en-US" sz="2800" dirty="0">
                <a:solidFill>
                  <a:schemeClr val="bg1"/>
                </a:solidFill>
              </a:rPr>
              <a:t>ADaM variable Conventions</a:t>
            </a:r>
          </a:p>
        </p:txBody>
      </p:sp>
      <p:sp>
        <p:nvSpPr>
          <p:cNvPr id="6" name="Content Placeholder 5"/>
          <p:cNvSpPr>
            <a:spLocks noGrp="1"/>
          </p:cNvSpPr>
          <p:nvPr>
            <p:ph idx="1"/>
          </p:nvPr>
        </p:nvSpPr>
        <p:spPr>
          <a:xfrm>
            <a:off x="403761" y="928442"/>
            <a:ext cx="8511639" cy="3771636"/>
          </a:xfrm>
        </p:spPr>
        <p:txBody>
          <a:bodyPr/>
          <a:lstStyle/>
          <a:p>
            <a:pPr lvl="1"/>
            <a:endParaRPr lang="en-US" sz="2000" dirty="0" smtClean="0"/>
          </a:p>
          <a:p>
            <a:pPr lvl="1"/>
            <a:endParaRPr lang="en-US" sz="2000" dirty="0" smtClean="0"/>
          </a:p>
          <a:p>
            <a:r>
              <a:rPr lang="en-US" sz="2400" dirty="0"/>
              <a:t>xx Parameter : The xx parameter represents a two-digit period. Valid values are 01–99 e.g. : TRTxxP etc.</a:t>
            </a:r>
          </a:p>
          <a:p>
            <a:r>
              <a:rPr lang="en-US" sz="2400" dirty="0"/>
              <a:t>y Parameter : The y parameter represents a single-digit grouping or category, an analysis criterion, or an analysis range. Valid values are 1–9 e.g. :SITEGRy etc.</a:t>
            </a:r>
          </a:p>
          <a:p>
            <a:r>
              <a:rPr lang="en-US" sz="2400" dirty="0"/>
              <a:t>zz Parameter : The zz parameter represents a two-digit index for the zzth record selection algorithm e.g. : ANLzzFL etc.</a:t>
            </a:r>
          </a:p>
        </p:txBody>
      </p:sp>
      <p:grpSp>
        <p:nvGrpSpPr>
          <p:cNvPr id="8" name="Group 7"/>
          <p:cNvGrpSpPr/>
          <p:nvPr/>
        </p:nvGrpSpPr>
        <p:grpSpPr>
          <a:xfrm>
            <a:off x="420381" y="1231682"/>
            <a:ext cx="4246212" cy="548731"/>
            <a:chOff x="420381" y="1292773"/>
            <a:chExt cx="4246212" cy="548731"/>
          </a:xfrm>
        </p:grpSpPr>
        <p:sp>
          <p:nvSpPr>
            <p:cNvPr id="9" name="Flowchart: Stored Data 8"/>
            <p:cNvSpPr/>
            <p:nvPr/>
          </p:nvSpPr>
          <p:spPr>
            <a:xfrm rot="5400000">
              <a:off x="2293592" y="-446997"/>
              <a:ext cx="499790" cy="4077212"/>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0" name="Rectangle 9"/>
            <p:cNvSpPr/>
            <p:nvPr/>
          </p:nvSpPr>
          <p:spPr>
            <a:xfrm>
              <a:off x="420381" y="1292773"/>
              <a:ext cx="4246212" cy="387156"/>
            </a:xfrm>
            <a:prstGeom prst="rect">
              <a:avLst/>
            </a:prstGeom>
            <a:gradFill flip="none" rotWithShape="1">
              <a:gsLst>
                <a:gs pos="50000">
                  <a:srgbClr val="7F7F7F"/>
                </a:gs>
                <a:gs pos="18000">
                  <a:srgbClr val="595959"/>
                </a:gs>
                <a:gs pos="88000">
                  <a:srgbClr val="595959"/>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Variables with xx, y and zz parameters </a:t>
              </a:r>
              <a:endParaRPr lang="pt-BR" b="1" dirty="0">
                <a:solidFill>
                  <a:schemeClr val="bg1"/>
                </a:solidFill>
              </a:endParaRPr>
            </a:p>
          </p:txBody>
        </p:sp>
      </p:grpSp>
      <p:sp>
        <p:nvSpPr>
          <p:cNvPr id="11"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0023176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64916"/>
            <a:ext cx="4326453" cy="535539"/>
          </a:xfrm>
        </p:spPr>
        <p:txBody>
          <a:bodyPr wrap="square">
            <a:noAutofit/>
          </a:bodyPr>
          <a:lstStyle/>
          <a:p>
            <a:r>
              <a:rPr lang="en-US" sz="2800" dirty="0">
                <a:solidFill>
                  <a:schemeClr val="bg1"/>
                </a:solidFill>
              </a:rPr>
              <a:t>Timing variable Conventions</a:t>
            </a:r>
          </a:p>
        </p:txBody>
      </p:sp>
      <p:sp>
        <p:nvSpPr>
          <p:cNvPr id="6" name="Content Placeholder 5"/>
          <p:cNvSpPr>
            <a:spLocks noGrp="1"/>
          </p:cNvSpPr>
          <p:nvPr>
            <p:ph idx="1"/>
          </p:nvPr>
        </p:nvSpPr>
        <p:spPr>
          <a:xfrm>
            <a:off x="403761" y="1688799"/>
            <a:ext cx="8511639" cy="1014330"/>
          </a:xfrm>
        </p:spPr>
        <p:txBody>
          <a:bodyPr/>
          <a:lstStyle/>
          <a:p>
            <a:r>
              <a:rPr lang="en-US" sz="1300" dirty="0"/>
              <a:t>DT are numeric dates</a:t>
            </a:r>
          </a:p>
          <a:p>
            <a:r>
              <a:rPr lang="en-US" sz="1300" dirty="0"/>
              <a:t>DTM are numeric datetimes</a:t>
            </a:r>
          </a:p>
          <a:p>
            <a:r>
              <a:rPr lang="en-US" sz="1300" dirty="0"/>
              <a:t>TM are numeric times</a:t>
            </a:r>
          </a:p>
          <a:p>
            <a:r>
              <a:rPr lang="en-US" sz="1300" dirty="0"/>
              <a:t>DY are relative day variables</a:t>
            </a:r>
          </a:p>
        </p:txBody>
      </p:sp>
      <p:grpSp>
        <p:nvGrpSpPr>
          <p:cNvPr id="2" name="Group 1"/>
          <p:cNvGrpSpPr/>
          <p:nvPr/>
        </p:nvGrpSpPr>
        <p:grpSpPr>
          <a:xfrm>
            <a:off x="420381" y="1252703"/>
            <a:ext cx="4246212" cy="548731"/>
            <a:chOff x="420381" y="788277"/>
            <a:chExt cx="4246212" cy="548731"/>
          </a:xfrm>
        </p:grpSpPr>
        <p:sp>
          <p:nvSpPr>
            <p:cNvPr id="9" name="Flowchart: Stored Data 8"/>
            <p:cNvSpPr/>
            <p:nvPr/>
          </p:nvSpPr>
          <p:spPr>
            <a:xfrm rot="5400000">
              <a:off x="2293592" y="-951493"/>
              <a:ext cx="499790" cy="4077212"/>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0" name="Rectangle 9"/>
            <p:cNvSpPr/>
            <p:nvPr/>
          </p:nvSpPr>
          <p:spPr>
            <a:xfrm>
              <a:off x="420381" y="788277"/>
              <a:ext cx="4246212" cy="38715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Variables with names ending in </a:t>
              </a:r>
              <a:endParaRPr lang="pt-BR" b="1" dirty="0">
                <a:solidFill>
                  <a:schemeClr val="bg1"/>
                </a:solidFill>
              </a:endParaRPr>
            </a:p>
          </p:txBody>
        </p:sp>
      </p:grpSp>
      <p:sp>
        <p:nvSpPr>
          <p:cNvPr id="12" name="Content Placeholder 5"/>
          <p:cNvSpPr txBox="1">
            <a:spLocks/>
          </p:cNvSpPr>
          <p:nvPr/>
        </p:nvSpPr>
        <p:spPr>
          <a:xfrm>
            <a:off x="403761" y="3286370"/>
            <a:ext cx="8511639" cy="408506"/>
          </a:xfrm>
          <a:prstGeom prst="rect">
            <a:avLst/>
          </a:prstGeom>
        </p:spPr>
        <p:txBody>
          <a:bodyPr vert="horz" lIns="68580" tIns="34290" rIns="68580" bIns="34290" rtlCol="0">
            <a:noAutofit/>
          </a:bodyPr>
          <a:lstStyle>
            <a:lvl1pPr marL="257175" indent="-257175" algn="l" defTabSz="685800" rtl="0" eaLnBrk="1" latinLnBrk="0" hangingPunct="1">
              <a:spcBef>
                <a:spcPct val="20000"/>
              </a:spcBef>
              <a:buClr>
                <a:srgbClr val="595959"/>
              </a:buClr>
              <a:buFont typeface="Wingdings" pitchFamily="2" charset="2"/>
              <a:buChar char="§"/>
              <a:defRPr sz="1500" kern="1200">
                <a:solidFill>
                  <a:schemeClr val="tx1"/>
                </a:solidFill>
                <a:latin typeface="+mj-lt"/>
                <a:ea typeface="+mn-ea"/>
                <a:cs typeface="Arial" pitchFamily="34" charset="0"/>
              </a:defRPr>
            </a:lvl1pPr>
            <a:lvl2pPr marL="557213" indent="-214313" algn="l" defTabSz="685800" rtl="0" eaLnBrk="1" latinLnBrk="0" hangingPunct="1">
              <a:spcBef>
                <a:spcPct val="20000"/>
              </a:spcBef>
              <a:buClr>
                <a:srgbClr val="595959"/>
              </a:buClr>
              <a:buFont typeface="Myriad Pro" pitchFamily="34" charset="0"/>
              <a:buChar char="–"/>
              <a:defRPr sz="1500" kern="1200">
                <a:solidFill>
                  <a:schemeClr val="tx1"/>
                </a:solidFill>
                <a:latin typeface="+mj-lt"/>
                <a:ea typeface="+mn-ea"/>
                <a:cs typeface="Arial" pitchFamily="34" charset="0"/>
              </a:defRPr>
            </a:lvl2pPr>
            <a:lvl3pPr marL="857250" indent="-171450" algn="l" defTabSz="685800" rtl="0" eaLnBrk="1" latinLnBrk="0" hangingPunct="1">
              <a:spcBef>
                <a:spcPct val="20000"/>
              </a:spcBef>
              <a:buClr>
                <a:srgbClr val="595959"/>
              </a:buClr>
              <a:buFont typeface="Courier New" pitchFamily="49" charset="0"/>
              <a:buChar char="o"/>
              <a:defRPr sz="1400" kern="1200">
                <a:solidFill>
                  <a:schemeClr val="tx1"/>
                </a:solidFill>
                <a:latin typeface="+mj-lt"/>
                <a:ea typeface="+mn-ea"/>
                <a:cs typeface="Arial" pitchFamily="34" charset="0"/>
              </a:defRPr>
            </a:lvl3pPr>
            <a:lvl4pPr marL="1200150" indent="-171450" algn="l" defTabSz="685800" rtl="0" eaLnBrk="1" latinLnBrk="0" hangingPunct="1">
              <a:spcBef>
                <a:spcPct val="20000"/>
              </a:spcBef>
              <a:buClr>
                <a:srgbClr val="595959"/>
              </a:buClr>
              <a:buFont typeface="Arial" pitchFamily="34" charset="0"/>
              <a:buChar char="•"/>
              <a:defRPr sz="1200" kern="1200" baseline="0">
                <a:solidFill>
                  <a:schemeClr val="tx1"/>
                </a:solidFill>
                <a:latin typeface="+mj-lt"/>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300" dirty="0"/>
              <a:t>A ‘S’ followed by the two characters indicating the type of timing (e.g., SDT, STM)</a:t>
            </a:r>
          </a:p>
        </p:txBody>
      </p:sp>
      <p:grpSp>
        <p:nvGrpSpPr>
          <p:cNvPr id="13" name="Group 12"/>
          <p:cNvGrpSpPr/>
          <p:nvPr/>
        </p:nvGrpSpPr>
        <p:grpSpPr>
          <a:xfrm>
            <a:off x="420381" y="2850274"/>
            <a:ext cx="4246212" cy="548731"/>
            <a:chOff x="420381" y="788277"/>
            <a:chExt cx="4246212" cy="548731"/>
          </a:xfrm>
        </p:grpSpPr>
        <p:sp>
          <p:nvSpPr>
            <p:cNvPr id="14" name="Flowchart: Stored Data 13"/>
            <p:cNvSpPr/>
            <p:nvPr/>
          </p:nvSpPr>
          <p:spPr>
            <a:xfrm rot="5400000">
              <a:off x="2293592" y="-951493"/>
              <a:ext cx="499790" cy="4077212"/>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5" name="Rectangle 14"/>
            <p:cNvSpPr/>
            <p:nvPr/>
          </p:nvSpPr>
          <p:spPr>
            <a:xfrm>
              <a:off x="420381" y="788277"/>
              <a:ext cx="4246212" cy="38715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Names of timing start variables end with</a:t>
              </a:r>
              <a:endParaRPr lang="pt-BR" b="1" dirty="0">
                <a:solidFill>
                  <a:schemeClr val="bg1"/>
                </a:solidFill>
              </a:endParaRPr>
            </a:p>
          </p:txBody>
        </p:sp>
      </p:grpSp>
      <p:sp>
        <p:nvSpPr>
          <p:cNvPr id="16" name="Content Placeholder 5"/>
          <p:cNvSpPr txBox="1">
            <a:spLocks/>
          </p:cNvSpPr>
          <p:nvPr/>
        </p:nvSpPr>
        <p:spPr>
          <a:xfrm>
            <a:off x="403761" y="4232303"/>
            <a:ext cx="8511639" cy="408506"/>
          </a:xfrm>
          <a:prstGeom prst="rect">
            <a:avLst/>
          </a:prstGeom>
        </p:spPr>
        <p:txBody>
          <a:bodyPr vert="horz" lIns="68580" tIns="34290" rIns="68580" bIns="34290" rtlCol="0">
            <a:noAutofit/>
          </a:bodyPr>
          <a:lstStyle>
            <a:lvl1pPr marL="257175" indent="-257175" algn="l" defTabSz="685800" rtl="0" eaLnBrk="1" latinLnBrk="0" hangingPunct="1">
              <a:spcBef>
                <a:spcPct val="20000"/>
              </a:spcBef>
              <a:buClr>
                <a:srgbClr val="595959"/>
              </a:buClr>
              <a:buFont typeface="Wingdings" pitchFamily="2" charset="2"/>
              <a:buChar char="§"/>
              <a:defRPr sz="1500" kern="1200">
                <a:solidFill>
                  <a:schemeClr val="tx1"/>
                </a:solidFill>
                <a:latin typeface="+mj-lt"/>
                <a:ea typeface="+mn-ea"/>
                <a:cs typeface="Arial" pitchFamily="34" charset="0"/>
              </a:defRPr>
            </a:lvl1pPr>
            <a:lvl2pPr marL="557213" indent="-214313" algn="l" defTabSz="685800" rtl="0" eaLnBrk="1" latinLnBrk="0" hangingPunct="1">
              <a:spcBef>
                <a:spcPct val="20000"/>
              </a:spcBef>
              <a:buClr>
                <a:srgbClr val="595959"/>
              </a:buClr>
              <a:buFont typeface="Myriad Pro" pitchFamily="34" charset="0"/>
              <a:buChar char="–"/>
              <a:defRPr sz="1500" kern="1200">
                <a:solidFill>
                  <a:schemeClr val="tx1"/>
                </a:solidFill>
                <a:latin typeface="+mj-lt"/>
                <a:ea typeface="+mn-ea"/>
                <a:cs typeface="Arial" pitchFamily="34" charset="0"/>
              </a:defRPr>
            </a:lvl2pPr>
            <a:lvl3pPr marL="857250" indent="-171450" algn="l" defTabSz="685800" rtl="0" eaLnBrk="1" latinLnBrk="0" hangingPunct="1">
              <a:spcBef>
                <a:spcPct val="20000"/>
              </a:spcBef>
              <a:buClr>
                <a:srgbClr val="595959"/>
              </a:buClr>
              <a:buFont typeface="Courier New" pitchFamily="49" charset="0"/>
              <a:buChar char="o"/>
              <a:defRPr sz="1400" kern="1200">
                <a:solidFill>
                  <a:schemeClr val="tx1"/>
                </a:solidFill>
                <a:latin typeface="+mj-lt"/>
                <a:ea typeface="+mn-ea"/>
                <a:cs typeface="Arial" pitchFamily="34" charset="0"/>
              </a:defRPr>
            </a:lvl3pPr>
            <a:lvl4pPr marL="1200150" indent="-171450" algn="l" defTabSz="685800" rtl="0" eaLnBrk="1" latinLnBrk="0" hangingPunct="1">
              <a:spcBef>
                <a:spcPct val="20000"/>
              </a:spcBef>
              <a:buClr>
                <a:srgbClr val="595959"/>
              </a:buClr>
              <a:buFont typeface="Arial" pitchFamily="34" charset="0"/>
              <a:buChar char="•"/>
              <a:defRPr sz="1200" kern="1200" baseline="0">
                <a:solidFill>
                  <a:schemeClr val="tx1"/>
                </a:solidFill>
                <a:latin typeface="+mj-lt"/>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300" dirty="0"/>
              <a:t>An ‘E’ followed by the two characters indicating the type of timing (e.g., EDT, ETM) </a:t>
            </a:r>
          </a:p>
        </p:txBody>
      </p:sp>
      <p:grpSp>
        <p:nvGrpSpPr>
          <p:cNvPr id="17" name="Group 16"/>
          <p:cNvGrpSpPr/>
          <p:nvPr/>
        </p:nvGrpSpPr>
        <p:grpSpPr>
          <a:xfrm>
            <a:off x="420381" y="3796207"/>
            <a:ext cx="4246212" cy="548731"/>
            <a:chOff x="420381" y="788277"/>
            <a:chExt cx="4246212" cy="548731"/>
          </a:xfrm>
        </p:grpSpPr>
        <p:sp>
          <p:nvSpPr>
            <p:cNvPr id="18" name="Flowchart: Stored Data 17"/>
            <p:cNvSpPr/>
            <p:nvPr/>
          </p:nvSpPr>
          <p:spPr>
            <a:xfrm rot="5400000">
              <a:off x="2293592" y="-951493"/>
              <a:ext cx="499790" cy="4077212"/>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9" name="Rectangle 18"/>
            <p:cNvSpPr/>
            <p:nvPr/>
          </p:nvSpPr>
          <p:spPr>
            <a:xfrm>
              <a:off x="420381" y="788277"/>
              <a:ext cx="4246212" cy="38715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Names of timing end variables end with</a:t>
              </a:r>
              <a:endParaRPr lang="pt-BR" b="1" dirty="0">
                <a:solidFill>
                  <a:schemeClr val="bg1"/>
                </a:solidFill>
              </a:endParaRPr>
            </a:p>
          </p:txBody>
        </p:sp>
      </p:grpSp>
      <p:sp>
        <p:nvSpPr>
          <p:cNvPr id="20"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2639701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47024"/>
            <a:ext cx="3842418" cy="535539"/>
          </a:xfrm>
        </p:spPr>
        <p:txBody>
          <a:bodyPr>
            <a:noAutofit/>
          </a:bodyPr>
          <a:lstStyle/>
          <a:p>
            <a:r>
              <a:rPr lang="en-US" sz="2800" dirty="0" smtClean="0">
                <a:solidFill>
                  <a:schemeClr val="bg1"/>
                </a:solidFill>
              </a:rPr>
              <a:t>Flag and </a:t>
            </a:r>
            <a:r>
              <a:rPr lang="en-US" sz="2800" dirty="0">
                <a:solidFill>
                  <a:schemeClr val="bg1"/>
                </a:solidFill>
              </a:rPr>
              <a:t>Group variables</a:t>
            </a:r>
          </a:p>
        </p:txBody>
      </p:sp>
      <p:sp>
        <p:nvSpPr>
          <p:cNvPr id="5" name="Content Placeholder 4"/>
          <p:cNvSpPr>
            <a:spLocks noGrp="1"/>
          </p:cNvSpPr>
          <p:nvPr>
            <p:ph idx="1"/>
          </p:nvPr>
        </p:nvSpPr>
        <p:spPr>
          <a:xfrm>
            <a:off x="403761" y="1317323"/>
            <a:ext cx="8511639" cy="3771636"/>
          </a:xfrm>
        </p:spPr>
        <p:txBody>
          <a:bodyPr/>
          <a:lstStyle/>
          <a:p>
            <a:r>
              <a:rPr lang="en-US" sz="2000" dirty="0"/>
              <a:t>Subject level population flags in the analysis datasets end in </a:t>
            </a:r>
            <a:r>
              <a:rPr lang="en-US" sz="2000" u="sng" dirty="0"/>
              <a:t>FL and FN </a:t>
            </a:r>
            <a:r>
              <a:rPr lang="en-US" sz="2000" dirty="0"/>
              <a:t>(Character and Numeric); values (Yes, No and 1, 0)</a:t>
            </a:r>
          </a:p>
          <a:p>
            <a:r>
              <a:rPr lang="en-US" sz="2000" dirty="0"/>
              <a:t>Parameter level population flags end in </a:t>
            </a:r>
            <a:r>
              <a:rPr lang="en-US" sz="2000" u="sng" dirty="0"/>
              <a:t>PFL and PFN </a:t>
            </a:r>
            <a:r>
              <a:rPr lang="en-US" sz="2000" dirty="0"/>
              <a:t>; values (Yes,1) null records not included</a:t>
            </a:r>
          </a:p>
          <a:p>
            <a:r>
              <a:rPr lang="en-US" sz="2000" dirty="0"/>
              <a:t>Record level population flags end in </a:t>
            </a:r>
            <a:r>
              <a:rPr lang="en-US" sz="2000" u="sng" dirty="0"/>
              <a:t>RFL and RFN</a:t>
            </a:r>
            <a:r>
              <a:rPr lang="en-US" sz="2000" dirty="0"/>
              <a:t>; values (Yes,1) null records not included</a:t>
            </a:r>
          </a:p>
          <a:p>
            <a:r>
              <a:rPr lang="en-US" sz="2000" dirty="0"/>
              <a:t>Date time imputation flags end in F</a:t>
            </a:r>
          </a:p>
          <a:p>
            <a:pPr lvl="1"/>
            <a:r>
              <a:rPr lang="en-US" sz="1800" dirty="0"/>
              <a:t>*DTF represent Date imputation flags</a:t>
            </a:r>
          </a:p>
          <a:p>
            <a:pPr lvl="1"/>
            <a:r>
              <a:rPr lang="en-US" sz="1800" dirty="0"/>
              <a:t>*TMF represent Time imputation flags</a:t>
            </a:r>
          </a:p>
          <a:p>
            <a:pPr lvl="1"/>
            <a:r>
              <a:rPr lang="en-US" sz="1800" dirty="0"/>
              <a:t>Both *DTF and *TMF describe the level of imputation</a:t>
            </a:r>
          </a:p>
          <a:p>
            <a:pPr lvl="1"/>
            <a:r>
              <a:rPr lang="en-US" sz="1800" dirty="0"/>
              <a:t>*DTF can take values Blank, D, M, Y</a:t>
            </a:r>
          </a:p>
          <a:p>
            <a:pPr lvl="1"/>
            <a:r>
              <a:rPr lang="en-US" sz="1800" dirty="0"/>
              <a:t>*TMF can take values H, M, </a:t>
            </a:r>
            <a:r>
              <a:rPr lang="en-US" sz="1800" dirty="0" smtClean="0"/>
              <a:t>S</a:t>
            </a:r>
            <a:endParaRPr lang="en-US" sz="1800" dirty="0"/>
          </a:p>
        </p:txBody>
      </p:sp>
      <p:sp>
        <p:nvSpPr>
          <p:cNvPr id="7"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42623503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64604"/>
            <a:ext cx="3663742" cy="535539"/>
          </a:xfrm>
        </p:spPr>
        <p:txBody>
          <a:bodyPr>
            <a:noAutofit/>
          </a:bodyPr>
          <a:lstStyle/>
          <a:p>
            <a:r>
              <a:rPr lang="en-US" sz="2800" dirty="0">
                <a:solidFill>
                  <a:schemeClr val="bg1"/>
                </a:solidFill>
              </a:rPr>
              <a:t>Additional Fragments</a:t>
            </a:r>
          </a:p>
        </p:txBody>
      </p:sp>
      <p:graphicFrame>
        <p:nvGraphicFramePr>
          <p:cNvPr id="6" name="Table 5"/>
          <p:cNvGraphicFramePr>
            <a:graphicFrameLocks noGrp="1"/>
          </p:cNvGraphicFramePr>
          <p:nvPr>
            <p:extLst>
              <p:ext uri="{D42A27DB-BD31-4B8C-83A1-F6EECF244321}">
                <p14:modId xmlns:p14="http://schemas.microsoft.com/office/powerpoint/2010/main" val="2584001345"/>
              </p:ext>
            </p:extLst>
          </p:nvPr>
        </p:nvGraphicFramePr>
        <p:xfrm>
          <a:off x="683610" y="1379266"/>
          <a:ext cx="7776780" cy="3562353"/>
        </p:xfrm>
        <a:graphic>
          <a:graphicData uri="http://schemas.openxmlformats.org/drawingml/2006/table">
            <a:tbl>
              <a:tblPr>
                <a:tableStyleId>{793D81CF-94F2-401A-BA57-92F5A7B2D0C5}</a:tableStyleId>
              </a:tblPr>
              <a:tblGrid>
                <a:gridCol w="1033079"/>
                <a:gridCol w="6743701"/>
              </a:tblGrid>
              <a:tr h="216870">
                <a:tc>
                  <a:txBody>
                    <a:bodyPr/>
                    <a:lstStyle/>
                    <a:p>
                      <a:pPr marL="0" marR="0" algn="ctr">
                        <a:lnSpc>
                          <a:spcPct val="107000"/>
                        </a:lnSpc>
                        <a:spcBef>
                          <a:spcPts val="0"/>
                        </a:spcBef>
                        <a:spcAft>
                          <a:spcPts val="0"/>
                        </a:spcAft>
                      </a:pPr>
                      <a:r>
                        <a:rPr lang="en-US" sz="1400" b="1" dirty="0">
                          <a:solidFill>
                            <a:schemeClr val="bg1"/>
                          </a:solidFill>
                          <a:effectLst/>
                        </a:rPr>
                        <a:t>Fragments </a:t>
                      </a:r>
                      <a:endPar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algn="ctr">
                        <a:lnSpc>
                          <a:spcPct val="107000"/>
                        </a:lnSpc>
                        <a:spcBef>
                          <a:spcPts val="0"/>
                        </a:spcBef>
                        <a:spcAft>
                          <a:spcPts val="0"/>
                        </a:spcAft>
                      </a:pPr>
                      <a:r>
                        <a:rPr lang="en-US" sz="1400" b="1" dirty="0">
                          <a:solidFill>
                            <a:schemeClr val="bg1"/>
                          </a:solidFill>
                          <a:effectLst/>
                        </a:rPr>
                        <a:t>Definition</a:t>
                      </a:r>
                      <a:endPar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r h="308756">
                <a:tc>
                  <a:txBody>
                    <a:bodyPr/>
                    <a:lstStyle/>
                    <a:p>
                      <a:pPr marL="0" marR="0">
                        <a:lnSpc>
                          <a:spcPct val="107000"/>
                        </a:lnSpc>
                        <a:spcBef>
                          <a:spcPts val="0"/>
                        </a:spcBef>
                        <a:spcAft>
                          <a:spcPts val="0"/>
                        </a:spcAft>
                      </a:pPr>
                      <a:r>
                        <a:rPr lang="en-US" sz="1400" dirty="0">
                          <a:effectLst/>
                        </a:rPr>
                        <a:t>BL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marL="0" marR="0">
                        <a:lnSpc>
                          <a:spcPct val="107000"/>
                        </a:lnSpc>
                        <a:spcBef>
                          <a:spcPts val="0"/>
                        </a:spcBef>
                        <a:spcAft>
                          <a:spcPts val="0"/>
                        </a:spcAft>
                      </a:pPr>
                      <a:r>
                        <a:rPr lang="en-US" sz="1400" dirty="0">
                          <a:effectLst/>
                        </a:rPr>
                        <a:t>Baseline, position relative to type of variable. E.g. SBP01BL, SBP02BL Systolic blood pressure for two periods</a:t>
                      </a:r>
                      <a:endParaRPr lang="en-US" sz="2100" dirty="0">
                        <a:solidFill>
                          <a:srgbClr val="000000"/>
                        </a:solidFill>
                        <a:effectLst/>
                        <a:latin typeface="Times New Roman" panose="02020603050405020304" pitchFamily="18" charset="0"/>
                        <a:ea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308756">
                <a:tc>
                  <a:txBody>
                    <a:bodyPr/>
                    <a:lstStyle/>
                    <a:p>
                      <a:pPr marL="0" marR="0">
                        <a:lnSpc>
                          <a:spcPct val="107000"/>
                        </a:lnSpc>
                        <a:spcBef>
                          <a:spcPts val="0"/>
                        </a:spcBef>
                        <a:spcAft>
                          <a:spcPts val="0"/>
                        </a:spcAft>
                      </a:pPr>
                      <a:r>
                        <a:rPr lang="en-US" sz="1400" dirty="0">
                          <a:effectLst/>
                        </a:rPr>
                        <a:t>CHG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marL="0" marR="0">
                        <a:lnSpc>
                          <a:spcPct val="107000"/>
                        </a:lnSpc>
                        <a:spcBef>
                          <a:spcPts val="0"/>
                        </a:spcBef>
                        <a:spcAft>
                          <a:spcPts val="0"/>
                        </a:spcAft>
                      </a:pPr>
                      <a:r>
                        <a:rPr lang="en-US" sz="1400" dirty="0">
                          <a:effectLst/>
                        </a:rPr>
                        <a:t>Change, position relative to type of variable. E.g. SBP01CHG Systolic blood pressure change from baseline for period 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180138">
                <a:tc>
                  <a:txBody>
                    <a:bodyPr/>
                    <a:lstStyle/>
                    <a:p>
                      <a:pPr marL="0" marR="0">
                        <a:lnSpc>
                          <a:spcPct val="107000"/>
                        </a:lnSpc>
                        <a:spcBef>
                          <a:spcPts val="0"/>
                        </a:spcBef>
                        <a:spcAft>
                          <a:spcPts val="0"/>
                        </a:spcAft>
                      </a:pPr>
                      <a:r>
                        <a:rPr lang="en-US" sz="1400" dirty="0">
                          <a:effectLst/>
                        </a:rPr>
                        <a:t>FU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marL="0" marR="0">
                        <a:lnSpc>
                          <a:spcPct val="107000"/>
                        </a:lnSpc>
                        <a:spcBef>
                          <a:spcPts val="0"/>
                        </a:spcBef>
                        <a:spcAft>
                          <a:spcPts val="0"/>
                        </a:spcAft>
                      </a:pPr>
                      <a:r>
                        <a:rPr lang="en-US" sz="1400" dirty="0">
                          <a:effectLst/>
                        </a:rPr>
                        <a:t>Follow-up, position relative to type of variable. E.g. FUENDT Follow-up end date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180138">
                <a:tc>
                  <a:txBody>
                    <a:bodyPr/>
                    <a:lstStyle/>
                    <a:p>
                      <a:pPr marL="0" marR="0">
                        <a:lnSpc>
                          <a:spcPct val="107000"/>
                        </a:lnSpc>
                        <a:spcBef>
                          <a:spcPts val="0"/>
                        </a:spcBef>
                        <a:spcAft>
                          <a:spcPts val="0"/>
                        </a:spcAft>
                      </a:pPr>
                      <a:r>
                        <a:rPr lang="en-US" sz="1400" dirty="0">
                          <a:effectLst/>
                        </a:rPr>
                        <a:t>OT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marL="0" marR="0">
                        <a:lnSpc>
                          <a:spcPct val="107000"/>
                        </a:lnSpc>
                        <a:spcBef>
                          <a:spcPts val="0"/>
                        </a:spcBef>
                        <a:spcAft>
                          <a:spcPts val="0"/>
                        </a:spcAft>
                      </a:pPr>
                      <a:r>
                        <a:rPr lang="en-US" sz="1400" dirty="0">
                          <a:effectLst/>
                        </a:rPr>
                        <a:t>On treatment, position relative to type of variable. E.g. ONTRTFL On treatment Flag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180138">
                <a:tc>
                  <a:txBody>
                    <a:bodyPr/>
                    <a:lstStyle/>
                    <a:p>
                      <a:pPr marL="0" marR="0">
                        <a:lnSpc>
                          <a:spcPct val="107000"/>
                        </a:lnSpc>
                        <a:spcBef>
                          <a:spcPts val="0"/>
                        </a:spcBef>
                        <a:spcAft>
                          <a:spcPts val="0"/>
                        </a:spcAft>
                      </a:pPr>
                      <a:r>
                        <a:rPr lang="en-US" sz="1400" dirty="0">
                          <a:effectLst/>
                        </a:rPr>
                        <a:t>RU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marL="0" marR="0">
                        <a:lnSpc>
                          <a:spcPct val="107000"/>
                        </a:lnSpc>
                        <a:spcBef>
                          <a:spcPts val="0"/>
                        </a:spcBef>
                        <a:spcAft>
                          <a:spcPts val="0"/>
                        </a:spcAft>
                      </a:pPr>
                      <a:r>
                        <a:rPr lang="en-US" sz="1400" dirty="0">
                          <a:effectLst/>
                        </a:rPr>
                        <a:t>Run-in, position relative to type of variable. E.g. RUSDT Run-in start date</a:t>
                      </a:r>
                      <a:endParaRPr lang="en-US" sz="2100" dirty="0">
                        <a:solidFill>
                          <a:srgbClr val="000000"/>
                        </a:solidFill>
                        <a:effectLst/>
                        <a:latin typeface="Times New Roman" panose="02020603050405020304" pitchFamily="18" charset="0"/>
                        <a:ea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180138">
                <a:tc>
                  <a:txBody>
                    <a:bodyPr/>
                    <a:lstStyle/>
                    <a:p>
                      <a:pPr marL="0" marR="0">
                        <a:lnSpc>
                          <a:spcPct val="107000"/>
                        </a:lnSpc>
                        <a:spcBef>
                          <a:spcPts val="0"/>
                        </a:spcBef>
                        <a:spcAft>
                          <a:spcPts val="0"/>
                        </a:spcAft>
                      </a:pPr>
                      <a:r>
                        <a:rPr lang="en-US" sz="1400" dirty="0">
                          <a:effectLst/>
                        </a:rPr>
                        <a:t>SC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marL="0" marR="0">
                        <a:lnSpc>
                          <a:spcPct val="107000"/>
                        </a:lnSpc>
                        <a:spcBef>
                          <a:spcPts val="0"/>
                        </a:spcBef>
                        <a:spcAft>
                          <a:spcPts val="0"/>
                        </a:spcAft>
                      </a:pPr>
                      <a:r>
                        <a:rPr lang="en-US" sz="1400" dirty="0">
                          <a:effectLst/>
                        </a:rPr>
                        <a:t>Screening, position relative to type of variable. E.g. WEIGHTSC or WTSC </a:t>
                      </a:r>
                      <a:endParaRPr lang="en-US" sz="2100" dirty="0">
                        <a:solidFill>
                          <a:srgbClr val="000000"/>
                        </a:solidFill>
                        <a:effectLst/>
                        <a:latin typeface="Times New Roman" panose="02020603050405020304" pitchFamily="18" charset="0"/>
                        <a:ea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180138">
                <a:tc>
                  <a:txBody>
                    <a:bodyPr/>
                    <a:lstStyle/>
                    <a:p>
                      <a:pPr marL="0" marR="0">
                        <a:lnSpc>
                          <a:spcPct val="107000"/>
                        </a:lnSpc>
                        <a:spcBef>
                          <a:spcPts val="0"/>
                        </a:spcBef>
                        <a:spcAft>
                          <a:spcPts val="0"/>
                        </a:spcAft>
                      </a:pPr>
                      <a:r>
                        <a:rPr lang="en-US" sz="1400" dirty="0">
                          <a:effectLst/>
                        </a:rPr>
                        <a:t>U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marL="0" marR="0">
                        <a:lnSpc>
                          <a:spcPct val="107000"/>
                        </a:lnSpc>
                        <a:spcBef>
                          <a:spcPts val="0"/>
                        </a:spcBef>
                        <a:spcAft>
                          <a:spcPts val="0"/>
                        </a:spcAft>
                      </a:pPr>
                      <a:r>
                        <a:rPr lang="en-US" sz="1400" dirty="0">
                          <a:effectLst/>
                        </a:rPr>
                        <a:t>Units, suffix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308756">
                <a:tc>
                  <a:txBody>
                    <a:bodyPr/>
                    <a:lstStyle/>
                    <a:p>
                      <a:pPr marL="0" marR="0">
                        <a:lnSpc>
                          <a:spcPct val="107000"/>
                        </a:lnSpc>
                        <a:spcBef>
                          <a:spcPts val="0"/>
                        </a:spcBef>
                        <a:spcAft>
                          <a:spcPts val="0"/>
                        </a:spcAft>
                      </a:pPr>
                      <a:r>
                        <a:rPr lang="en-US" sz="1400" dirty="0">
                          <a:effectLst/>
                        </a:rPr>
                        <a:t>WA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marL="0" marR="0">
                        <a:lnSpc>
                          <a:spcPct val="107000"/>
                        </a:lnSpc>
                        <a:spcBef>
                          <a:spcPts val="0"/>
                        </a:spcBef>
                        <a:spcAft>
                          <a:spcPts val="0"/>
                        </a:spcAft>
                      </a:pPr>
                      <a:r>
                        <a:rPr lang="en-US" sz="1400" dirty="0">
                          <a:effectLst/>
                        </a:rPr>
                        <a:t>Washout, position relative to type of variable. E.g. WA01SDT, WA01EDT, WA02SDT and WA02EDT Wash out start and end dates for two periods</a:t>
                      </a:r>
                      <a:endParaRPr lang="en-US" sz="2100" dirty="0">
                        <a:solidFill>
                          <a:srgbClr val="000000"/>
                        </a:solidFill>
                        <a:effectLst/>
                        <a:latin typeface="Times New Roman" panose="02020603050405020304" pitchFamily="18" charset="0"/>
                        <a:ea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bl>
          </a:graphicData>
        </a:graphic>
      </p:graphicFrame>
      <p:sp>
        <p:nvSpPr>
          <p:cNvPr id="7"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4200722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421"/>
          <p:cNvGrpSpPr/>
          <p:nvPr/>
        </p:nvGrpSpPr>
        <p:grpSpPr>
          <a:xfrm>
            <a:off x="428626" y="1202523"/>
            <a:ext cx="8677275" cy="516335"/>
            <a:chOff x="822783" y="1877996"/>
            <a:chExt cx="4905565" cy="817579"/>
          </a:xfrm>
        </p:grpSpPr>
        <p:sp>
          <p:nvSpPr>
            <p:cNvPr id="11" name="Rectangle 10"/>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p:cNvSpPr/>
            <p:nvPr/>
          </p:nvSpPr>
          <p:spPr>
            <a:xfrm>
              <a:off x="822783" y="1877996"/>
              <a:ext cx="4905565" cy="81757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3" name="Group 12"/>
          <p:cNvGrpSpPr/>
          <p:nvPr/>
        </p:nvGrpSpPr>
        <p:grpSpPr>
          <a:xfrm>
            <a:off x="396810" y="1410353"/>
            <a:ext cx="159690" cy="180440"/>
            <a:chOff x="396810" y="746235"/>
            <a:chExt cx="159690" cy="180440"/>
          </a:xfrm>
        </p:grpSpPr>
        <p:sp>
          <p:nvSpPr>
            <p:cNvPr id="14" name="Isosceles Triangle 13"/>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Isosceles Triangle 14"/>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p:cNvGrpSpPr/>
          <p:nvPr/>
        </p:nvGrpSpPr>
        <p:grpSpPr>
          <a:xfrm>
            <a:off x="396810" y="1792780"/>
            <a:ext cx="159690" cy="180440"/>
            <a:chOff x="396810" y="746235"/>
            <a:chExt cx="159690" cy="180440"/>
          </a:xfrm>
        </p:grpSpPr>
        <p:sp>
          <p:nvSpPr>
            <p:cNvPr id="17" name="Isosceles Triangle 16"/>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Isosceles Triangle 17"/>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0" y="454732"/>
            <a:ext cx="4063136" cy="535539"/>
          </a:xfrm>
        </p:spPr>
        <p:txBody>
          <a:bodyPr wrap="square">
            <a:noAutofit/>
          </a:bodyPr>
          <a:lstStyle/>
          <a:p>
            <a:r>
              <a:rPr lang="en-US" sz="2800" dirty="0">
                <a:solidFill>
                  <a:schemeClr val="bg1"/>
                </a:solidFill>
              </a:rPr>
              <a:t>ADaM Treatment Variables</a:t>
            </a:r>
          </a:p>
        </p:txBody>
      </p:sp>
      <p:sp>
        <p:nvSpPr>
          <p:cNvPr id="4" name="Content Placeholder 3"/>
          <p:cNvSpPr>
            <a:spLocks noGrp="1"/>
          </p:cNvSpPr>
          <p:nvPr>
            <p:ph idx="1"/>
          </p:nvPr>
        </p:nvSpPr>
        <p:spPr>
          <a:xfrm>
            <a:off x="750603" y="1347294"/>
            <a:ext cx="8511639" cy="662125"/>
          </a:xfrm>
        </p:spPr>
        <p:txBody>
          <a:bodyPr/>
          <a:lstStyle/>
          <a:p>
            <a:pPr marL="0" indent="0">
              <a:buNone/>
            </a:pPr>
            <a:r>
              <a:rPr lang="en-US" sz="1600" dirty="0"/>
              <a:t>Treatment variables are required in all analysis datasets</a:t>
            </a:r>
          </a:p>
          <a:p>
            <a:pPr marL="0" indent="0">
              <a:lnSpc>
                <a:spcPct val="200000"/>
              </a:lnSpc>
              <a:spcBef>
                <a:spcPts val="0"/>
              </a:spcBef>
              <a:buNone/>
            </a:pPr>
            <a:r>
              <a:rPr lang="en-US" sz="1600" dirty="0"/>
              <a:t>Actual Treatment variables are required when they do not match with the planned </a:t>
            </a:r>
            <a:r>
              <a:rPr lang="en-US" sz="1600" dirty="0" smtClean="0"/>
              <a:t>treatment</a:t>
            </a: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62413806"/>
              </p:ext>
            </p:extLst>
          </p:nvPr>
        </p:nvGraphicFramePr>
        <p:xfrm>
          <a:off x="656898" y="2508134"/>
          <a:ext cx="7830207" cy="2171700"/>
        </p:xfrm>
        <a:graphic>
          <a:graphicData uri="http://schemas.openxmlformats.org/drawingml/2006/table">
            <a:tbl>
              <a:tblPr firstRow="1" bandRow="1"/>
              <a:tblGrid>
                <a:gridCol w="1280481"/>
                <a:gridCol w="1714968"/>
                <a:gridCol w="714569"/>
                <a:gridCol w="4120189"/>
              </a:tblGrid>
              <a:tr h="121497">
                <a:tc>
                  <a:txBody>
                    <a:bodyPr/>
                    <a:lstStyle/>
                    <a:p>
                      <a:pPr marL="0" marR="0" lvl="0" indent="0" algn="ctr" rtl="0" hangingPunct="0">
                        <a:lnSpc>
                          <a:spcPct val="100000"/>
                        </a:lnSpc>
                        <a:spcBef>
                          <a:spcPts val="0"/>
                        </a:spcBef>
                        <a:spcAft>
                          <a:spcPts val="0"/>
                        </a:spcAft>
                        <a:buNone/>
                        <a:tabLst/>
                      </a:pPr>
                      <a:r>
                        <a:rPr lang="en-US" sz="1200" b="1" i="0" u="none" strike="noStrike" kern="1200" dirty="0">
                          <a:ln>
                            <a:noFill/>
                          </a:ln>
                          <a:solidFill>
                            <a:schemeClr val="bg1"/>
                          </a:solidFill>
                          <a:latin typeface="+mn-lt"/>
                          <a:ea typeface="Microsoft YaHei" pitchFamily="2"/>
                          <a:cs typeface="Mangal" pitchFamily="2"/>
                        </a:rPr>
                        <a:t>Variable Name</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F0"/>
                    </a:solidFill>
                  </a:tcPr>
                </a:tc>
                <a:tc>
                  <a:txBody>
                    <a:bodyPr/>
                    <a:lstStyle/>
                    <a:p>
                      <a:pPr marL="0" marR="0" lvl="0" indent="0" algn="ctr" rtl="0" hangingPunct="0">
                        <a:lnSpc>
                          <a:spcPct val="100000"/>
                        </a:lnSpc>
                        <a:spcBef>
                          <a:spcPts val="0"/>
                        </a:spcBef>
                        <a:spcAft>
                          <a:spcPts val="0"/>
                        </a:spcAft>
                        <a:buNone/>
                        <a:tabLst/>
                      </a:pPr>
                      <a:r>
                        <a:rPr lang="en-US" sz="1200" b="1" i="0" u="none" strike="noStrike" kern="1200" dirty="0">
                          <a:ln>
                            <a:noFill/>
                          </a:ln>
                          <a:solidFill>
                            <a:schemeClr val="bg1"/>
                          </a:solidFill>
                          <a:latin typeface="+mn-lt"/>
                          <a:ea typeface="Microsoft YaHei" pitchFamily="2"/>
                          <a:cs typeface="Mangal" pitchFamily="2"/>
                        </a:rPr>
                        <a:t>Label</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F0"/>
                    </a:solidFill>
                  </a:tcPr>
                </a:tc>
                <a:tc>
                  <a:txBody>
                    <a:bodyPr/>
                    <a:lstStyle/>
                    <a:p>
                      <a:pPr marL="0" marR="0" lvl="0" indent="0" algn="ctr" rtl="0" hangingPunct="0">
                        <a:lnSpc>
                          <a:spcPct val="100000"/>
                        </a:lnSpc>
                        <a:spcBef>
                          <a:spcPts val="0"/>
                        </a:spcBef>
                        <a:spcAft>
                          <a:spcPts val="0"/>
                        </a:spcAft>
                        <a:buNone/>
                        <a:tabLst/>
                      </a:pPr>
                      <a:r>
                        <a:rPr lang="en-US" sz="1200" b="1" i="0" u="none" strike="noStrike" kern="1200" dirty="0">
                          <a:ln>
                            <a:noFill/>
                          </a:ln>
                          <a:solidFill>
                            <a:schemeClr val="bg1"/>
                          </a:solidFill>
                          <a:latin typeface="+mn-lt"/>
                          <a:ea typeface="Microsoft YaHei" pitchFamily="2"/>
                          <a:cs typeface="Mangal" pitchFamily="2"/>
                        </a:rPr>
                        <a:t>Type</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F0"/>
                    </a:solidFill>
                  </a:tcPr>
                </a:tc>
                <a:tc>
                  <a:txBody>
                    <a:bodyPr/>
                    <a:lstStyle/>
                    <a:p>
                      <a:pPr marL="0" marR="0" lvl="0" indent="0" algn="ctr" rtl="0" hangingPunct="0">
                        <a:lnSpc>
                          <a:spcPct val="100000"/>
                        </a:lnSpc>
                        <a:spcBef>
                          <a:spcPts val="0"/>
                        </a:spcBef>
                        <a:spcAft>
                          <a:spcPts val="0"/>
                        </a:spcAft>
                        <a:buNone/>
                        <a:tabLst/>
                      </a:pPr>
                      <a:r>
                        <a:rPr lang="en-US" sz="1200" b="1" i="0" u="none" strike="noStrike" kern="1200" dirty="0">
                          <a:ln>
                            <a:noFill/>
                          </a:ln>
                          <a:solidFill>
                            <a:schemeClr val="bg1"/>
                          </a:solidFill>
                          <a:latin typeface="+mn-lt"/>
                          <a:ea typeface="Microsoft YaHei" pitchFamily="2"/>
                          <a:cs typeface="Mangal" pitchFamily="2"/>
                        </a:rPr>
                        <a:t>Source</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F0"/>
                    </a:solidFill>
                  </a:tcPr>
                </a:tc>
              </a:tr>
              <a:tr h="119013">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TRTxxP</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Planned Treatment</a:t>
                      </a:r>
                    </a:p>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for Period xx</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Char</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TRTxxP might be derived from the SDTM DM variable ARM. At least TRT01P is required</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r>
              <a:tr h="100367">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TRTxxPN</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Planned Treatment for Period xx (N)</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Num</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The numeric code variable for TRTxxP. One-to-one mapping to TRTxxP within a study</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r>
              <a:tr h="142627">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TRTxxA</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Actual Treatment</a:t>
                      </a:r>
                    </a:p>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for Period xx</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Char</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Subject-level identifier that represents the actual treatment for the subject for period xx. Required when actual treatment does not match planned.</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r>
              <a:tr h="100367">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TRTxxAN</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Actual Treatment for Period xx (N)</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Num</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TRTxxAN Actual Treatment for Period xx (N).  One-to-one mapping to TRTxxA within a study</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r>
            </a:tbl>
          </a:graphicData>
        </a:graphic>
      </p:graphicFrame>
      <p:sp>
        <p:nvSpPr>
          <p:cNvPr id="1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569606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0" y="439500"/>
            <a:ext cx="4326453" cy="535539"/>
          </a:xfrm>
        </p:spPr>
        <p:txBody>
          <a:bodyPr wrap="square">
            <a:noAutofit/>
          </a:bodyPr>
          <a:lstStyle/>
          <a:p>
            <a:r>
              <a:rPr lang="en-US" sz="2800" dirty="0">
                <a:solidFill>
                  <a:schemeClr val="bg1"/>
                </a:solidFill>
              </a:rPr>
              <a:t>ADaM Common Variables</a:t>
            </a:r>
          </a:p>
        </p:txBody>
      </p:sp>
      <p:grpSp>
        <p:nvGrpSpPr>
          <p:cNvPr id="4" name="Group 3"/>
          <p:cNvGrpSpPr/>
          <p:nvPr/>
        </p:nvGrpSpPr>
        <p:grpSpPr>
          <a:xfrm>
            <a:off x="492619" y="1652095"/>
            <a:ext cx="8158762" cy="2395670"/>
            <a:chOff x="492619" y="1838621"/>
            <a:chExt cx="8158762" cy="1451118"/>
          </a:xfrm>
        </p:grpSpPr>
        <p:sp>
          <p:nvSpPr>
            <p:cNvPr id="10" name="Rectangle 9"/>
            <p:cNvSpPr/>
            <p:nvPr/>
          </p:nvSpPr>
          <p:spPr>
            <a:xfrm>
              <a:off x="492619" y="1876448"/>
              <a:ext cx="1620580" cy="1413289"/>
            </a:xfrm>
            <a:prstGeom prst="rect">
              <a:avLst/>
            </a:prstGeom>
            <a:solidFill>
              <a:srgbClr val="F9DBE8"/>
            </a:solidFill>
            <a:ln w="9525">
              <a:noFill/>
            </a:ln>
            <a:effectLst>
              <a:innerShdw blurRad="254000" dist="2540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b="1" dirty="0">
                  <a:solidFill>
                    <a:srgbClr val="000000"/>
                  </a:solidFill>
                  <a:latin typeface="+mj-lt"/>
                  <a:cs typeface="Arial" panose="020B0604020202020204" pitchFamily="34" charset="0"/>
                </a:rPr>
                <a:t>Identifiers</a:t>
              </a:r>
            </a:p>
            <a:p>
              <a:pPr algn="ctr">
                <a:defRPr/>
              </a:pPr>
              <a:r>
                <a:rPr lang="en-IN" b="1" dirty="0">
                  <a:solidFill>
                    <a:srgbClr val="000000"/>
                  </a:solidFill>
                  <a:latin typeface="+mj-lt"/>
                  <a:cs typeface="Arial" panose="020B0604020202020204" pitchFamily="34" charset="0"/>
                </a:rPr>
                <a:t>USUBJID,  STUDYID</a:t>
              </a:r>
            </a:p>
          </p:txBody>
        </p:sp>
        <p:sp>
          <p:nvSpPr>
            <p:cNvPr id="11" name="Freeform 10"/>
            <p:cNvSpPr/>
            <p:nvPr/>
          </p:nvSpPr>
          <p:spPr>
            <a:xfrm>
              <a:off x="1085801" y="1847996"/>
              <a:ext cx="1089406" cy="950058"/>
            </a:xfrm>
            <a:custGeom>
              <a:avLst/>
              <a:gdLst>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0 w 1914525"/>
                <a:gd name="connsiteY5" fmla="*/ 364381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27030 w 1914525"/>
                <a:gd name="connsiteY5" fmla="*/ 202198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737390 w 1914525"/>
                <a:gd name="connsiteY3" fmla="*/ 1901010 h 1914525"/>
                <a:gd name="connsiteX4" fmla="*/ 1534661 w 1914525"/>
                <a:gd name="connsiteY4" fmla="*/ 364381 h 1914525"/>
                <a:gd name="connsiteX5" fmla="*/ 27030 w 1914525"/>
                <a:gd name="connsiteY5" fmla="*/ 202198 h 1914525"/>
                <a:gd name="connsiteX6" fmla="*/ 0 w 1914525"/>
                <a:gd name="connsiteY6" fmla="*/ 0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4525" h="1914525">
                  <a:moveTo>
                    <a:pt x="0" y="0"/>
                  </a:moveTo>
                  <a:lnTo>
                    <a:pt x="1914525" y="0"/>
                  </a:lnTo>
                  <a:lnTo>
                    <a:pt x="1914525" y="1914525"/>
                  </a:lnTo>
                  <a:lnTo>
                    <a:pt x="1737390" y="1901010"/>
                  </a:lnTo>
                  <a:lnTo>
                    <a:pt x="1534661" y="364381"/>
                  </a:lnTo>
                  <a:lnTo>
                    <a:pt x="27030" y="202198"/>
                  </a:lnTo>
                  <a:lnTo>
                    <a:pt x="0" y="0"/>
                  </a:lnTo>
                  <a:close/>
                </a:path>
              </a:pathLst>
            </a:custGeom>
            <a:gradFill flip="none" rotWithShape="1">
              <a:gsLst>
                <a:gs pos="0">
                  <a:schemeClr val="tx1">
                    <a:alpha val="50000"/>
                  </a:schemeClr>
                </a:gs>
                <a:gs pos="51000">
                  <a:srgbClr val="000000">
                    <a:alpha val="0"/>
                  </a:srgbClr>
                </a:gs>
              </a:gsLst>
              <a:path path="circle">
                <a:fillToRect l="100000" b="100000"/>
              </a:path>
              <a:tileRect t="-100000" r="-100000"/>
            </a:gradFill>
            <a:ln w="9525">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mj-lt"/>
              </a:endParaRPr>
            </a:p>
          </p:txBody>
        </p:sp>
        <p:sp>
          <p:nvSpPr>
            <p:cNvPr id="12" name="Rectangle 11"/>
            <p:cNvSpPr/>
            <p:nvPr/>
          </p:nvSpPr>
          <p:spPr>
            <a:xfrm>
              <a:off x="2113198" y="1876448"/>
              <a:ext cx="1620581" cy="1413289"/>
            </a:xfrm>
            <a:prstGeom prst="rect">
              <a:avLst/>
            </a:prstGeom>
            <a:solidFill>
              <a:srgbClr val="CCE8AE"/>
            </a:solidFill>
            <a:ln w="9525">
              <a:noFill/>
            </a:ln>
            <a:effectLst>
              <a:innerShdw blurRad="254000" dist="2540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b="1" dirty="0">
                  <a:solidFill>
                    <a:srgbClr val="000000"/>
                  </a:solidFill>
                  <a:latin typeface="+mj-lt"/>
                  <a:cs typeface="Arial" panose="020B0604020202020204" pitchFamily="34" charset="0"/>
                </a:rPr>
                <a:t>Demographic Variables e.g. AGE, RACE, SEX etc.</a:t>
              </a:r>
            </a:p>
          </p:txBody>
        </p:sp>
        <p:sp>
          <p:nvSpPr>
            <p:cNvPr id="13" name="Freeform 12"/>
            <p:cNvSpPr/>
            <p:nvPr/>
          </p:nvSpPr>
          <p:spPr>
            <a:xfrm>
              <a:off x="2695631" y="1847996"/>
              <a:ext cx="1089406" cy="950058"/>
            </a:xfrm>
            <a:custGeom>
              <a:avLst/>
              <a:gdLst>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0 w 1914525"/>
                <a:gd name="connsiteY5" fmla="*/ 364381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27030 w 1914525"/>
                <a:gd name="connsiteY5" fmla="*/ 202198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737390 w 1914525"/>
                <a:gd name="connsiteY3" fmla="*/ 1901010 h 1914525"/>
                <a:gd name="connsiteX4" fmla="*/ 1534661 w 1914525"/>
                <a:gd name="connsiteY4" fmla="*/ 364381 h 1914525"/>
                <a:gd name="connsiteX5" fmla="*/ 27030 w 1914525"/>
                <a:gd name="connsiteY5" fmla="*/ 202198 h 1914525"/>
                <a:gd name="connsiteX6" fmla="*/ 0 w 1914525"/>
                <a:gd name="connsiteY6" fmla="*/ 0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4525" h="1914525">
                  <a:moveTo>
                    <a:pt x="0" y="0"/>
                  </a:moveTo>
                  <a:lnTo>
                    <a:pt x="1914525" y="0"/>
                  </a:lnTo>
                  <a:lnTo>
                    <a:pt x="1914525" y="1914525"/>
                  </a:lnTo>
                  <a:lnTo>
                    <a:pt x="1737390" y="1901010"/>
                  </a:lnTo>
                  <a:lnTo>
                    <a:pt x="1534661" y="364381"/>
                  </a:lnTo>
                  <a:lnTo>
                    <a:pt x="27030" y="202198"/>
                  </a:lnTo>
                  <a:lnTo>
                    <a:pt x="0" y="0"/>
                  </a:lnTo>
                  <a:close/>
                </a:path>
              </a:pathLst>
            </a:custGeom>
            <a:gradFill flip="none" rotWithShape="1">
              <a:gsLst>
                <a:gs pos="0">
                  <a:schemeClr val="tx1">
                    <a:alpha val="50000"/>
                  </a:schemeClr>
                </a:gs>
                <a:gs pos="51000">
                  <a:srgbClr val="000000">
                    <a:alpha val="0"/>
                  </a:srgbClr>
                </a:gs>
              </a:gsLst>
              <a:path path="circle">
                <a:fillToRect l="100000" b="100000"/>
              </a:path>
              <a:tileRect t="-100000" r="-100000"/>
            </a:gradFill>
            <a:ln w="9525">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mj-lt"/>
              </a:endParaRPr>
            </a:p>
          </p:txBody>
        </p:sp>
        <p:sp>
          <p:nvSpPr>
            <p:cNvPr id="14" name="Rectangle 13"/>
            <p:cNvSpPr/>
            <p:nvPr/>
          </p:nvSpPr>
          <p:spPr>
            <a:xfrm>
              <a:off x="3733779" y="1876449"/>
              <a:ext cx="1620581" cy="1413290"/>
            </a:xfrm>
            <a:prstGeom prst="rect">
              <a:avLst/>
            </a:prstGeom>
            <a:solidFill>
              <a:srgbClr val="F9DB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fr-FR" b="1" dirty="0">
                  <a:solidFill>
                    <a:srgbClr val="000000"/>
                  </a:solidFill>
                  <a:latin typeface="+mj-lt"/>
                  <a:cs typeface="Arial" panose="020B0604020202020204" pitchFamily="34" charset="0"/>
                </a:rPr>
                <a:t>Population Flags e.g. ITTFL, SAFFL, FASFL etc.</a:t>
              </a:r>
              <a:endParaRPr lang="en-IN" b="1" dirty="0">
                <a:solidFill>
                  <a:srgbClr val="000000"/>
                </a:solidFill>
                <a:latin typeface="+mj-lt"/>
                <a:cs typeface="Arial" panose="020B0604020202020204" pitchFamily="34" charset="0"/>
              </a:endParaRPr>
            </a:p>
          </p:txBody>
        </p:sp>
        <p:sp>
          <p:nvSpPr>
            <p:cNvPr id="15" name="Freeform 14"/>
            <p:cNvSpPr/>
            <p:nvPr/>
          </p:nvSpPr>
          <p:spPr>
            <a:xfrm>
              <a:off x="4319950" y="1838621"/>
              <a:ext cx="1089407" cy="950059"/>
            </a:xfrm>
            <a:custGeom>
              <a:avLst/>
              <a:gdLst>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0 w 1914525"/>
                <a:gd name="connsiteY5" fmla="*/ 364381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27030 w 1914525"/>
                <a:gd name="connsiteY5" fmla="*/ 202198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737390 w 1914525"/>
                <a:gd name="connsiteY3" fmla="*/ 1901010 h 1914525"/>
                <a:gd name="connsiteX4" fmla="*/ 1534661 w 1914525"/>
                <a:gd name="connsiteY4" fmla="*/ 364381 h 1914525"/>
                <a:gd name="connsiteX5" fmla="*/ 27030 w 1914525"/>
                <a:gd name="connsiteY5" fmla="*/ 202198 h 1914525"/>
                <a:gd name="connsiteX6" fmla="*/ 0 w 1914525"/>
                <a:gd name="connsiteY6" fmla="*/ 0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4525" h="1914525">
                  <a:moveTo>
                    <a:pt x="0" y="0"/>
                  </a:moveTo>
                  <a:lnTo>
                    <a:pt x="1914525" y="0"/>
                  </a:lnTo>
                  <a:lnTo>
                    <a:pt x="1914525" y="1914525"/>
                  </a:lnTo>
                  <a:lnTo>
                    <a:pt x="1737390" y="1901010"/>
                  </a:lnTo>
                  <a:lnTo>
                    <a:pt x="1534661" y="364381"/>
                  </a:lnTo>
                  <a:lnTo>
                    <a:pt x="27030" y="202198"/>
                  </a:lnTo>
                  <a:lnTo>
                    <a:pt x="0" y="0"/>
                  </a:lnTo>
                  <a:close/>
                </a:path>
              </a:pathLst>
            </a:custGeom>
            <a:gradFill flip="none" rotWithShape="1">
              <a:gsLst>
                <a:gs pos="0">
                  <a:schemeClr val="tx1">
                    <a:alpha val="50000"/>
                  </a:schemeClr>
                </a:gs>
                <a:gs pos="51000">
                  <a:srgbClr val="000000">
                    <a:alpha val="0"/>
                  </a:srgbClr>
                </a:gs>
              </a:gsLst>
              <a:path path="circle">
                <a:fillToRect l="100000" b="100000"/>
              </a:path>
              <a:tileRect t="-100000" r="-100000"/>
            </a:gradFill>
            <a:ln w="9525">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mj-lt"/>
              </a:endParaRPr>
            </a:p>
          </p:txBody>
        </p:sp>
        <p:sp>
          <p:nvSpPr>
            <p:cNvPr id="18" name="Rectangle 17"/>
            <p:cNvSpPr/>
            <p:nvPr/>
          </p:nvSpPr>
          <p:spPr>
            <a:xfrm>
              <a:off x="5354360" y="1876449"/>
              <a:ext cx="1620581" cy="1413290"/>
            </a:xfrm>
            <a:prstGeom prst="rect">
              <a:avLst/>
            </a:prstGeom>
            <a:solidFill>
              <a:srgbClr val="CCE8AE"/>
            </a:solidFill>
            <a:ln w="9525">
              <a:noFill/>
            </a:ln>
            <a:effectLst>
              <a:innerShdw blurRad="254000" dist="2540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latin typeface="+mj-lt"/>
                  <a:cs typeface="Arial" panose="020B0604020202020204" pitchFamily="34" charset="0"/>
                </a:rPr>
                <a:t>Baseline Flag variable i.e. ABLFL</a:t>
              </a:r>
            </a:p>
          </p:txBody>
        </p:sp>
        <p:sp>
          <p:nvSpPr>
            <p:cNvPr id="19" name="Freeform 18"/>
            <p:cNvSpPr/>
            <p:nvPr/>
          </p:nvSpPr>
          <p:spPr>
            <a:xfrm>
              <a:off x="5940530" y="1838621"/>
              <a:ext cx="1089407" cy="950059"/>
            </a:xfrm>
            <a:custGeom>
              <a:avLst/>
              <a:gdLst>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0 w 1914525"/>
                <a:gd name="connsiteY5" fmla="*/ 364381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27030 w 1914525"/>
                <a:gd name="connsiteY5" fmla="*/ 202198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737390 w 1914525"/>
                <a:gd name="connsiteY3" fmla="*/ 1901010 h 1914525"/>
                <a:gd name="connsiteX4" fmla="*/ 1534661 w 1914525"/>
                <a:gd name="connsiteY4" fmla="*/ 364381 h 1914525"/>
                <a:gd name="connsiteX5" fmla="*/ 27030 w 1914525"/>
                <a:gd name="connsiteY5" fmla="*/ 202198 h 1914525"/>
                <a:gd name="connsiteX6" fmla="*/ 0 w 1914525"/>
                <a:gd name="connsiteY6" fmla="*/ 0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4525" h="1914525">
                  <a:moveTo>
                    <a:pt x="0" y="0"/>
                  </a:moveTo>
                  <a:lnTo>
                    <a:pt x="1914525" y="0"/>
                  </a:lnTo>
                  <a:lnTo>
                    <a:pt x="1914525" y="1914525"/>
                  </a:lnTo>
                  <a:lnTo>
                    <a:pt x="1737390" y="1901010"/>
                  </a:lnTo>
                  <a:lnTo>
                    <a:pt x="1534661" y="364381"/>
                  </a:lnTo>
                  <a:lnTo>
                    <a:pt x="27030" y="202198"/>
                  </a:lnTo>
                  <a:lnTo>
                    <a:pt x="0" y="0"/>
                  </a:lnTo>
                  <a:close/>
                </a:path>
              </a:pathLst>
            </a:custGeom>
            <a:gradFill flip="none" rotWithShape="1">
              <a:gsLst>
                <a:gs pos="0">
                  <a:schemeClr val="tx1">
                    <a:alpha val="50000"/>
                  </a:schemeClr>
                </a:gs>
                <a:gs pos="51000">
                  <a:srgbClr val="000000">
                    <a:alpha val="0"/>
                  </a:srgbClr>
                </a:gs>
              </a:gsLst>
              <a:path path="circle">
                <a:fillToRect l="100000" b="100000"/>
              </a:path>
              <a:tileRect t="-100000" r="-100000"/>
            </a:gradFill>
            <a:ln w="9525">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mj-lt"/>
              </a:endParaRPr>
            </a:p>
          </p:txBody>
        </p:sp>
        <p:sp>
          <p:nvSpPr>
            <p:cNvPr id="21" name="Rectangle 20"/>
            <p:cNvSpPr/>
            <p:nvPr/>
          </p:nvSpPr>
          <p:spPr>
            <a:xfrm>
              <a:off x="6975803" y="1876449"/>
              <a:ext cx="1620581" cy="1413290"/>
            </a:xfrm>
            <a:prstGeom prst="rect">
              <a:avLst/>
            </a:prstGeom>
            <a:solidFill>
              <a:srgbClr val="F9DB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b="1" dirty="0">
                  <a:solidFill>
                    <a:srgbClr val="000000"/>
                  </a:solidFill>
                  <a:latin typeface="+mj-lt"/>
                  <a:cs typeface="Arial" panose="020B0604020202020204" pitchFamily="34" charset="0"/>
                </a:rPr>
                <a:t>Treatment Variables e.g. TRTxxP, TRTxxA</a:t>
              </a:r>
            </a:p>
          </p:txBody>
        </p:sp>
        <p:sp>
          <p:nvSpPr>
            <p:cNvPr id="22" name="Freeform 21"/>
            <p:cNvSpPr/>
            <p:nvPr/>
          </p:nvSpPr>
          <p:spPr>
            <a:xfrm>
              <a:off x="7561974" y="1838621"/>
              <a:ext cx="1089407" cy="950059"/>
            </a:xfrm>
            <a:custGeom>
              <a:avLst/>
              <a:gdLst>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0 w 1914525"/>
                <a:gd name="connsiteY5" fmla="*/ 364381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27030 w 1914525"/>
                <a:gd name="connsiteY5" fmla="*/ 202198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737390 w 1914525"/>
                <a:gd name="connsiteY3" fmla="*/ 1901010 h 1914525"/>
                <a:gd name="connsiteX4" fmla="*/ 1534661 w 1914525"/>
                <a:gd name="connsiteY4" fmla="*/ 364381 h 1914525"/>
                <a:gd name="connsiteX5" fmla="*/ 27030 w 1914525"/>
                <a:gd name="connsiteY5" fmla="*/ 202198 h 1914525"/>
                <a:gd name="connsiteX6" fmla="*/ 0 w 1914525"/>
                <a:gd name="connsiteY6" fmla="*/ 0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4525" h="1914525">
                  <a:moveTo>
                    <a:pt x="0" y="0"/>
                  </a:moveTo>
                  <a:lnTo>
                    <a:pt x="1914525" y="0"/>
                  </a:lnTo>
                  <a:lnTo>
                    <a:pt x="1914525" y="1914525"/>
                  </a:lnTo>
                  <a:lnTo>
                    <a:pt x="1737390" y="1901010"/>
                  </a:lnTo>
                  <a:lnTo>
                    <a:pt x="1534661" y="364381"/>
                  </a:lnTo>
                  <a:lnTo>
                    <a:pt x="27030" y="202198"/>
                  </a:lnTo>
                  <a:lnTo>
                    <a:pt x="0" y="0"/>
                  </a:lnTo>
                  <a:close/>
                </a:path>
              </a:pathLst>
            </a:custGeom>
            <a:gradFill flip="none" rotWithShape="1">
              <a:gsLst>
                <a:gs pos="0">
                  <a:schemeClr val="tx1">
                    <a:alpha val="50000"/>
                  </a:schemeClr>
                </a:gs>
                <a:gs pos="51000">
                  <a:srgbClr val="000000">
                    <a:alpha val="0"/>
                  </a:srgbClr>
                </a:gs>
              </a:gsLst>
              <a:path path="circle">
                <a:fillToRect l="100000" b="100000"/>
              </a:path>
              <a:tileRect t="-100000" r="-100000"/>
            </a:gradFill>
            <a:ln w="9525">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mj-lt"/>
              </a:endParaRPr>
            </a:p>
          </p:txBody>
        </p:sp>
      </p:grpSp>
      <p:sp>
        <p:nvSpPr>
          <p:cNvPr id="16"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7348262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ata and TCS logo.w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4" name="Title 3"/>
          <p:cNvSpPr>
            <a:spLocks noGrp="1"/>
          </p:cNvSpPr>
          <p:nvPr>
            <p:ph type="title"/>
          </p:nvPr>
        </p:nvSpPr>
        <p:spPr/>
        <p:txBody>
          <a:bodyPr anchor="ctr"/>
          <a:lstStyle/>
          <a:p>
            <a:r>
              <a:rPr lang="en-US" dirty="0" err="1"/>
              <a:t>ADaM</a:t>
            </a:r>
            <a:r>
              <a:rPr lang="en-US" dirty="0"/>
              <a:t> variable rules</a:t>
            </a:r>
          </a:p>
        </p:txBody>
      </p:sp>
      <p:sp>
        <p:nvSpPr>
          <p:cNvPr id="2" name="Subtitle 1"/>
          <p:cNvSpPr>
            <a:spLocks noGrp="1"/>
          </p:cNvSpPr>
          <p:nvPr>
            <p:ph type="subTitle" idx="1"/>
          </p:nvPr>
        </p:nvSpPr>
        <p:spPr>
          <a:xfrm>
            <a:off x="0" y="3831740"/>
            <a:ext cx="7286625" cy="508000"/>
          </a:xfrm>
        </p:spPr>
        <p:txBody>
          <a:bodyPr/>
          <a:lstStyle/>
          <a:p>
            <a:r>
              <a:rPr lang="en-US" dirty="0" err="1"/>
              <a:t>Anagha</a:t>
            </a:r>
            <a:r>
              <a:rPr lang="en-US" dirty="0"/>
              <a:t> </a:t>
            </a:r>
            <a:r>
              <a:rPr lang="en-US" dirty="0" err="1"/>
              <a:t>Bhatkhande</a:t>
            </a:r>
            <a:r>
              <a:rPr lang="en-US" dirty="0"/>
              <a:t> </a:t>
            </a:r>
            <a:br>
              <a:rPr lang="en-US" dirty="0"/>
            </a:br>
            <a:r>
              <a:rPr lang="en-US" dirty="0" err="1"/>
              <a:t>Varsha</a:t>
            </a:r>
            <a:r>
              <a:rPr lang="en-US" dirty="0"/>
              <a:t> Mahajan</a:t>
            </a:r>
          </a:p>
        </p:txBody>
      </p:sp>
      <p:sp>
        <p:nvSpPr>
          <p:cNvPr id="7" name="TextBox 6"/>
          <p:cNvSpPr txBox="1"/>
          <p:nvPr/>
        </p:nvSpPr>
        <p:spPr>
          <a:xfrm>
            <a:off x="7041932" y="5323340"/>
            <a:ext cx="1647014" cy="153888"/>
          </a:xfrm>
          <a:prstGeom prst="rect">
            <a:avLst/>
          </a:prstGeom>
          <a:noFill/>
        </p:spPr>
        <p:txBody>
          <a:bodyPr wrap="square" lIns="0" tIns="0" rIns="0" bIns="0" rtlCol="0" anchor="b">
            <a:spAutoFit/>
          </a:bodyPr>
          <a:lstStyle/>
          <a:p>
            <a:pPr algn="r">
              <a:spcAft>
                <a:spcPts val="500"/>
              </a:spcAft>
            </a:pPr>
            <a:r>
              <a:rPr lang="en-IN" sz="1000" dirty="0" smtClean="0">
                <a:solidFill>
                  <a:schemeClr val="tx1">
                    <a:lumMod val="75000"/>
                    <a:lumOff val="25000"/>
                  </a:schemeClr>
                </a:solidFill>
              </a:rPr>
              <a:t>Effective date: 01-Nov-2017</a:t>
            </a:r>
            <a:endParaRPr lang="en-US" sz="1000" dirty="0">
              <a:solidFill>
                <a:schemeClr val="tx1">
                  <a:lumMod val="75000"/>
                  <a:lumOff val="25000"/>
                </a:schemeClr>
              </a:solidFill>
              <a:latin typeface="Minion Pro"/>
              <a:cs typeface="Minion Pro"/>
            </a:endParaRPr>
          </a:p>
        </p:txBody>
      </p:sp>
      <p:sp>
        <p:nvSpPr>
          <p:cNvPr id="6" name="TextBox 5"/>
          <p:cNvSpPr txBox="1"/>
          <p:nvPr/>
        </p:nvSpPr>
        <p:spPr>
          <a:xfrm>
            <a:off x="4471813" y="5319700"/>
            <a:ext cx="264496" cy="153888"/>
          </a:xfrm>
          <a:prstGeom prst="rect">
            <a:avLst/>
          </a:prstGeom>
          <a:noFill/>
        </p:spPr>
        <p:txBody>
          <a:bodyPr wrap="none" lIns="0" tIns="0" rIns="0" bIns="0" rtlCol="0" anchor="b">
            <a:spAutoFit/>
          </a:bodyPr>
          <a:lstStyle/>
          <a:p>
            <a:pPr marL="0" algn="ctr" defTabSz="457200" rtl="0" eaLnBrk="1" latinLnBrk="0" hangingPunct="1">
              <a:spcAft>
                <a:spcPts val="500"/>
              </a:spcAft>
            </a:pPr>
            <a:r>
              <a:rPr lang="en-US" sz="1000" kern="1200" dirty="0" smtClean="0">
                <a:solidFill>
                  <a:schemeClr val="tx1">
                    <a:lumMod val="75000"/>
                    <a:lumOff val="25000"/>
                  </a:schemeClr>
                </a:solidFill>
                <a:latin typeface="+mn-lt"/>
                <a:ea typeface="+mn-ea"/>
                <a:cs typeface="+mn-cs"/>
              </a:rPr>
              <a:t>V 1.0</a:t>
            </a:r>
            <a:endParaRPr lang="en-IN" sz="1000" kern="1200" dirty="0">
              <a:solidFill>
                <a:schemeClr val="tx1">
                  <a:lumMod val="75000"/>
                  <a:lumOff val="25000"/>
                </a:schemeClr>
              </a:solidFill>
              <a:latin typeface="+mn-lt"/>
              <a:ea typeface="+mn-ea"/>
              <a:cs typeface="+mn-cs"/>
            </a:endParaRPr>
          </a:p>
        </p:txBody>
      </p:sp>
      <p:sp>
        <p:nvSpPr>
          <p:cNvPr id="8" name="TextBox 7"/>
          <p:cNvSpPr txBox="1"/>
          <p:nvPr/>
        </p:nvSpPr>
        <p:spPr>
          <a:xfrm>
            <a:off x="3181463" y="5530317"/>
            <a:ext cx="2845193" cy="123111"/>
          </a:xfrm>
          <a:prstGeom prst="rect">
            <a:avLst/>
          </a:prstGeom>
          <a:noFill/>
        </p:spPr>
        <p:txBody>
          <a:bodyPr wrap="square" lIns="0" tIns="0" rIns="0" bIns="0" rtlCol="0" anchor="b">
            <a:spAutoFit/>
          </a:bodyPr>
          <a:lstStyle/>
          <a:p>
            <a:pPr algn="ctr">
              <a:spcAft>
                <a:spcPts val="500"/>
              </a:spcAft>
            </a:pPr>
            <a:r>
              <a:rPr lang="en-IN" sz="800" dirty="0" smtClean="0">
                <a:solidFill>
                  <a:schemeClr val="tx1">
                    <a:lumMod val="75000"/>
                    <a:lumOff val="25000"/>
                  </a:schemeClr>
                </a:solidFill>
              </a:rPr>
              <a:t>Copyright © 2016 Tata Consultancy Services Limited</a:t>
            </a:r>
            <a:endParaRPr lang="en-US" sz="800" dirty="0">
              <a:solidFill>
                <a:schemeClr val="tx1">
                  <a:lumMod val="75000"/>
                  <a:lumOff val="25000"/>
                </a:schemeClr>
              </a:solidFill>
              <a:latin typeface="Minion Pro"/>
              <a:cs typeface="Minion Pro"/>
            </a:endParaRPr>
          </a:p>
        </p:txBody>
      </p:sp>
    </p:spTree>
    <p:extLst>
      <p:ext uri="{BB962C8B-B14F-4D97-AF65-F5344CB8AC3E}">
        <p14:creationId xmlns:p14="http://schemas.microsoft.com/office/powerpoint/2010/main" val="24403857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71" y="404947"/>
            <a:ext cx="8511639" cy="535539"/>
          </a:xfrm>
        </p:spPr>
        <p:txBody>
          <a:bodyPr>
            <a:noAutofit/>
          </a:bodyPr>
          <a:lstStyle/>
          <a:p>
            <a:pPr algn="l"/>
            <a:r>
              <a:rPr lang="en-US" sz="2800" dirty="0" smtClean="0">
                <a:solidFill>
                  <a:schemeClr val="bg1"/>
                </a:solidFill>
              </a:rPr>
              <a:t>Rules </a:t>
            </a:r>
            <a:r>
              <a:rPr lang="en-US" sz="2800" dirty="0">
                <a:solidFill>
                  <a:schemeClr val="bg1"/>
                </a:solidFill>
              </a:rPr>
              <a:t>for creation of rows and columns in </a:t>
            </a:r>
            <a:r>
              <a:rPr lang="en-US" sz="2800" dirty="0" smtClean="0">
                <a:solidFill>
                  <a:schemeClr val="bg1"/>
                </a:solidFill>
              </a:rPr>
              <a:t>ADaM</a:t>
            </a:r>
            <a:endParaRPr lang="en-US" sz="2800" dirty="0">
              <a:solidFill>
                <a:schemeClr val="bg1"/>
              </a:solidFill>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18198" t="7825" r="10799" b="17352"/>
          <a:stretch>
            <a:fillRect/>
          </a:stretch>
        </p:blipFill>
        <p:spPr bwMode="auto">
          <a:xfrm>
            <a:off x="3972912" y="1400732"/>
            <a:ext cx="4966137" cy="3737206"/>
          </a:xfrm>
          <a:prstGeom prst="rect">
            <a:avLst/>
          </a:prstGeom>
          <a:noFill/>
          <a:ln>
            <a:noFill/>
          </a:ln>
          <a:effectLst/>
          <a:extLst>
            <a:ext uri="{909E8E84-426E-40DD-AFC4-6F175D3DCCD1}">
              <a14:hiddenFill xmlns:a14="http://schemas.microsoft.com/office/drawing/2010/main">
                <a:blipFill dpi="0" rotWithShape="0">
                  <a:blip/>
                  <a:srcRect l="18198" t="7825" r="10799" b="17352"/>
                  <a:stretch>
                    <a:fillRect/>
                  </a:stretch>
                </a:blipFill>
              </a14:hiddenFill>
            </a:ext>
            <a:ext uri="{91240B29-F687-4F45-9708-019B960494DF}">
              <a14:hiddenLine xmlns:a14="http://schemas.microsoft.com/office/drawing/2010/main" w="12600" cap="flat">
                <a:solidFill>
                  <a:srgbClr val="41719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Oval 4"/>
          <p:cNvSpPr/>
          <p:nvPr/>
        </p:nvSpPr>
        <p:spPr>
          <a:xfrm>
            <a:off x="8073129" y="3469159"/>
            <a:ext cx="945931" cy="390197"/>
          </a:xfrm>
          <a:prstGeom prst="ellipse">
            <a:avLst/>
          </a:prstGeom>
          <a:noFill/>
          <a:ln>
            <a:solidFill>
              <a:srgbClr val="DF3E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 name="Text Box 2"/>
          <p:cNvSpPr txBox="1">
            <a:spLocks noChangeArrowheads="1"/>
          </p:cNvSpPr>
          <p:nvPr/>
        </p:nvSpPr>
        <p:spPr bwMode="auto">
          <a:xfrm>
            <a:off x="141891" y="1789671"/>
            <a:ext cx="3831020" cy="2803920"/>
          </a:xfrm>
          <a:prstGeom prst="rect">
            <a:avLst/>
          </a:prstGeom>
          <a:extLst/>
        </p:spPr>
        <p:txBody>
          <a:bodyPr>
            <a:noAutofit/>
          </a:bodyPr>
          <a:lstStyle>
            <a:defPPr>
              <a:defRPr lang="en-US"/>
            </a:defPPr>
            <a:lvl1pPr marL="171450" indent="-171450" defTabSz="685800" fontAlgn="base">
              <a:lnSpc>
                <a:spcPct val="120000"/>
              </a:lnSpc>
              <a:spcBef>
                <a:spcPts val="750"/>
              </a:spcBef>
              <a:spcAft>
                <a:spcPct val="0"/>
              </a:spcAft>
              <a:buClr>
                <a:schemeClr val="tx1"/>
              </a:buClr>
              <a:buFont typeface="Arial" panose="020B0604020202020204" pitchFamily="34" charset="0"/>
              <a:buChar char="•"/>
              <a:defRPr sz="1500" cap="all"/>
            </a:lvl1pPr>
            <a:lvl2pPr marL="514350" lvl="1" indent="-171450" defTabSz="685800" fontAlgn="base">
              <a:lnSpc>
                <a:spcPct val="120000"/>
              </a:lnSpc>
              <a:spcBef>
                <a:spcPts val="375"/>
              </a:spcBef>
              <a:spcAft>
                <a:spcPct val="0"/>
              </a:spcAft>
              <a:buClr>
                <a:schemeClr val="tx1"/>
              </a:buClr>
              <a:buFont typeface="Arial" panose="020B0604020202020204" pitchFamily="34" charset="0"/>
              <a:buChar char="•"/>
              <a:defRPr sz="2000" cap="none"/>
            </a:lvl2pPr>
            <a:lvl3pPr marL="857250" lvl="2" indent="-171450" defTabSz="685800" fontAlgn="base">
              <a:lnSpc>
                <a:spcPct val="120000"/>
              </a:lnSpc>
              <a:spcBef>
                <a:spcPts val="375"/>
              </a:spcBef>
              <a:spcAft>
                <a:spcPct val="0"/>
              </a:spcAft>
              <a:buClr>
                <a:schemeClr val="tx1"/>
              </a:buClr>
              <a:buFont typeface="Arial" panose="020B0604020202020204" pitchFamily="34" charset="0"/>
              <a:buChar char="•"/>
              <a:defRPr sz="2000" cap="none"/>
            </a:lvl3pPr>
            <a:lvl4pPr marL="1200150" indent="-171450" defTabSz="685800" fontAlgn="base">
              <a:lnSpc>
                <a:spcPct val="120000"/>
              </a:lnSpc>
              <a:spcBef>
                <a:spcPts val="375"/>
              </a:spcBef>
              <a:spcAft>
                <a:spcPct val="0"/>
              </a:spcAft>
              <a:buClr>
                <a:schemeClr val="tx1"/>
              </a:buClr>
              <a:buFont typeface="Arial" panose="020B0604020202020204" pitchFamily="34" charset="0"/>
              <a:buChar char="•"/>
              <a:defRPr sz="1000" cap="all"/>
            </a:lvl4pPr>
            <a:lvl5pPr marL="1543050" indent="-171450" defTabSz="685800" fontAlgn="base">
              <a:lnSpc>
                <a:spcPct val="120000"/>
              </a:lnSpc>
              <a:spcBef>
                <a:spcPts val="375"/>
              </a:spcBef>
              <a:spcAft>
                <a:spcPct val="0"/>
              </a:spcAft>
              <a:buClr>
                <a:schemeClr val="tx1"/>
              </a:buClr>
              <a:buFont typeface="Arial" panose="020B0604020202020204" pitchFamily="34" charset="0"/>
              <a:buChar char="•"/>
              <a:defRPr sz="1000" cap="all"/>
            </a:lvl5pPr>
            <a:lvl6pPr marL="1885950" indent="-171450" defTabSz="685800">
              <a:lnSpc>
                <a:spcPct val="120000"/>
              </a:lnSpc>
              <a:spcBef>
                <a:spcPts val="375"/>
              </a:spcBef>
              <a:buClr>
                <a:schemeClr val="tx1"/>
              </a:buClr>
              <a:buFont typeface="Arial" panose="020B0604020202020204" pitchFamily="34" charset="0"/>
              <a:buChar char="•"/>
              <a:defRPr sz="1050" cap="all" baseline="0">
                <a:effectLst/>
              </a:defRPr>
            </a:lvl6pPr>
            <a:lvl7pPr marL="2228850" indent="-171450" defTabSz="685800">
              <a:lnSpc>
                <a:spcPct val="120000"/>
              </a:lnSpc>
              <a:spcBef>
                <a:spcPts val="375"/>
              </a:spcBef>
              <a:buClr>
                <a:schemeClr val="tx1"/>
              </a:buClr>
              <a:buFont typeface="Arial" panose="020B0604020202020204" pitchFamily="34" charset="0"/>
              <a:buChar char="•"/>
              <a:defRPr sz="1050" cap="all" baseline="0">
                <a:effectLst/>
              </a:defRPr>
            </a:lvl7pPr>
            <a:lvl8pPr marL="2571750" indent="-171450" defTabSz="685800">
              <a:lnSpc>
                <a:spcPct val="120000"/>
              </a:lnSpc>
              <a:spcBef>
                <a:spcPts val="375"/>
              </a:spcBef>
              <a:buClr>
                <a:schemeClr val="tx1"/>
              </a:buClr>
              <a:buFont typeface="Arial" panose="020B0604020202020204" pitchFamily="34" charset="0"/>
              <a:buChar char="•"/>
              <a:defRPr sz="1050" cap="all" baseline="0">
                <a:effectLst/>
              </a:defRPr>
            </a:lvl8pPr>
            <a:lvl9pPr marL="2914650" indent="-171450" defTabSz="685800">
              <a:lnSpc>
                <a:spcPct val="120000"/>
              </a:lnSpc>
              <a:spcBef>
                <a:spcPts val="375"/>
              </a:spcBef>
              <a:buClr>
                <a:schemeClr val="tx1"/>
              </a:buClr>
              <a:buFont typeface="Arial" panose="020B0604020202020204" pitchFamily="34" charset="0"/>
              <a:buChar char="•"/>
              <a:defRPr sz="1050" cap="all" baseline="0">
                <a:effectLst/>
              </a:defRPr>
            </a:lvl9pPr>
          </a:lstStyle>
          <a:p>
            <a:pPr marL="0" indent="0">
              <a:buNone/>
            </a:pPr>
            <a:r>
              <a:rPr lang="en-US" altLang="en-US" sz="2000" b="1" u="sng" dirty="0">
                <a:solidFill>
                  <a:srgbClr val="000000"/>
                </a:solidFill>
              </a:rPr>
              <a:t>Rule 1</a:t>
            </a:r>
            <a:r>
              <a:rPr lang="en-US" altLang="en-US" sz="2400" b="1" dirty="0">
                <a:solidFill>
                  <a:srgbClr val="000000"/>
                </a:solidFill>
              </a:rPr>
              <a:t> </a:t>
            </a:r>
            <a:r>
              <a:rPr lang="en-US" altLang="en-US" sz="1800" dirty="0"/>
              <a:t>: </a:t>
            </a:r>
          </a:p>
          <a:p>
            <a:pPr marL="0" lvl="1" indent="0">
              <a:buNone/>
            </a:pPr>
            <a:r>
              <a:rPr lang="en-US" altLang="en-US" sz="1500" dirty="0"/>
              <a:t>A parameter-invariant function of AVAL and BASE on the same row that does not involve a transform of BASE should be added as a new column.</a:t>
            </a:r>
          </a:p>
          <a:p>
            <a:pPr marL="0" lvl="2" indent="0">
              <a:buNone/>
            </a:pPr>
            <a:r>
              <a:rPr lang="en-US" altLang="en-US" sz="1500" dirty="0"/>
              <a:t>Example of Rule 1: CHG or PCHG as both are derived from AVAL and BASE on the same row and are calculated for all the rows and there is no transformation of BASE.</a:t>
            </a:r>
          </a:p>
          <a:p>
            <a:pPr marL="0" indent="0"/>
            <a:endParaRPr lang="en-US" altLang="en-US" sz="1125" dirty="0"/>
          </a:p>
          <a:p>
            <a:endParaRPr lang="en-US" altLang="en-US" sz="1125" dirty="0"/>
          </a:p>
        </p:txBody>
      </p:sp>
      <p:sp>
        <p:nvSpPr>
          <p:cNvPr id="7"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9052279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41" y="393517"/>
            <a:ext cx="8511639" cy="535539"/>
          </a:xfrm>
        </p:spPr>
        <p:txBody>
          <a:bodyPr>
            <a:noAutofit/>
          </a:bodyPr>
          <a:lstStyle/>
          <a:p>
            <a:pPr algn="l"/>
            <a:r>
              <a:rPr lang="en-US" sz="2800" dirty="0">
                <a:solidFill>
                  <a:schemeClr val="bg1"/>
                </a:solidFill>
              </a:rPr>
              <a:t>Rules for creation of rows and columns in ADaM</a:t>
            </a:r>
          </a:p>
        </p:txBody>
      </p:sp>
      <p:grpSp>
        <p:nvGrpSpPr>
          <p:cNvPr id="5" name="Group 4"/>
          <p:cNvGrpSpPr/>
          <p:nvPr/>
        </p:nvGrpSpPr>
        <p:grpSpPr>
          <a:xfrm>
            <a:off x="312289" y="1578880"/>
            <a:ext cx="8680373" cy="3412865"/>
            <a:chOff x="401144" y="1690304"/>
            <a:chExt cx="11573829" cy="4550487"/>
          </a:xfrm>
        </p:grpSpPr>
        <p:sp>
          <p:nvSpPr>
            <p:cNvPr id="6" name="Text Box 2"/>
            <p:cNvSpPr txBox="1">
              <a:spLocks noChangeArrowheads="1"/>
            </p:cNvSpPr>
            <p:nvPr/>
          </p:nvSpPr>
          <p:spPr bwMode="auto">
            <a:xfrm>
              <a:off x="401144" y="1690304"/>
              <a:ext cx="4650337" cy="4114800"/>
            </a:xfrm>
            <a:prstGeom prst="rect">
              <a:avLst/>
            </a:prstGeom>
            <a:extLst/>
          </p:spPr>
          <p:txBody>
            <a:bodyPr>
              <a:noAutofit/>
            </a:bodyPr>
            <a:lstStyle>
              <a:defPPr>
                <a:defRPr lang="en-US"/>
              </a:defPPr>
              <a:lvl1pPr marL="171450" indent="-171450" defTabSz="685800" fontAlgn="base">
                <a:lnSpc>
                  <a:spcPct val="120000"/>
                </a:lnSpc>
                <a:spcBef>
                  <a:spcPts val="750"/>
                </a:spcBef>
                <a:spcAft>
                  <a:spcPct val="0"/>
                </a:spcAft>
                <a:buClr>
                  <a:schemeClr val="tx1"/>
                </a:buClr>
                <a:buFont typeface="Arial" panose="020B0604020202020204" pitchFamily="34" charset="0"/>
                <a:buChar char="•"/>
                <a:defRPr sz="1500" cap="all"/>
              </a:lvl1pPr>
              <a:lvl2pPr marL="514350" lvl="1" indent="-171450" defTabSz="685800" fontAlgn="base">
                <a:lnSpc>
                  <a:spcPct val="120000"/>
                </a:lnSpc>
                <a:spcBef>
                  <a:spcPts val="375"/>
                </a:spcBef>
                <a:spcAft>
                  <a:spcPct val="0"/>
                </a:spcAft>
                <a:buClr>
                  <a:schemeClr val="tx1"/>
                </a:buClr>
                <a:buFont typeface="Arial" panose="020B0604020202020204" pitchFamily="34" charset="0"/>
                <a:buChar char="•"/>
                <a:defRPr sz="2000" cap="none"/>
              </a:lvl2pPr>
              <a:lvl3pPr marL="857250" lvl="2" indent="-171450" defTabSz="685800" fontAlgn="base">
                <a:lnSpc>
                  <a:spcPct val="120000"/>
                </a:lnSpc>
                <a:spcBef>
                  <a:spcPts val="375"/>
                </a:spcBef>
                <a:spcAft>
                  <a:spcPct val="0"/>
                </a:spcAft>
                <a:buClr>
                  <a:schemeClr val="tx1"/>
                </a:buClr>
                <a:buFont typeface="Arial" panose="020B0604020202020204" pitchFamily="34" charset="0"/>
                <a:buChar char="•"/>
                <a:defRPr sz="2000" cap="none"/>
              </a:lvl3pPr>
              <a:lvl4pPr marL="1200150" indent="-171450" defTabSz="685800" fontAlgn="base">
                <a:lnSpc>
                  <a:spcPct val="120000"/>
                </a:lnSpc>
                <a:spcBef>
                  <a:spcPts val="375"/>
                </a:spcBef>
                <a:spcAft>
                  <a:spcPct val="0"/>
                </a:spcAft>
                <a:buClr>
                  <a:schemeClr val="tx1"/>
                </a:buClr>
                <a:buFont typeface="Arial" panose="020B0604020202020204" pitchFamily="34" charset="0"/>
                <a:buChar char="•"/>
                <a:defRPr sz="1000" cap="all"/>
              </a:lvl4pPr>
              <a:lvl5pPr marL="1543050" indent="-171450" defTabSz="685800" fontAlgn="base">
                <a:lnSpc>
                  <a:spcPct val="120000"/>
                </a:lnSpc>
                <a:spcBef>
                  <a:spcPts val="375"/>
                </a:spcBef>
                <a:spcAft>
                  <a:spcPct val="0"/>
                </a:spcAft>
                <a:buClr>
                  <a:schemeClr val="tx1"/>
                </a:buClr>
                <a:buFont typeface="Arial" panose="020B0604020202020204" pitchFamily="34" charset="0"/>
                <a:buChar char="•"/>
                <a:defRPr sz="1000" cap="all"/>
              </a:lvl5pPr>
              <a:lvl6pPr marL="1885950" indent="-171450" defTabSz="685800">
                <a:lnSpc>
                  <a:spcPct val="120000"/>
                </a:lnSpc>
                <a:spcBef>
                  <a:spcPts val="375"/>
                </a:spcBef>
                <a:buClr>
                  <a:schemeClr val="tx1"/>
                </a:buClr>
                <a:buFont typeface="Arial" panose="020B0604020202020204" pitchFamily="34" charset="0"/>
                <a:buChar char="•"/>
                <a:defRPr sz="1050" cap="all" baseline="0">
                  <a:effectLst/>
                </a:defRPr>
              </a:lvl6pPr>
              <a:lvl7pPr marL="2228850" indent="-171450" defTabSz="685800">
                <a:lnSpc>
                  <a:spcPct val="120000"/>
                </a:lnSpc>
                <a:spcBef>
                  <a:spcPts val="375"/>
                </a:spcBef>
                <a:buClr>
                  <a:schemeClr val="tx1"/>
                </a:buClr>
                <a:buFont typeface="Arial" panose="020B0604020202020204" pitchFamily="34" charset="0"/>
                <a:buChar char="•"/>
                <a:defRPr sz="1050" cap="all" baseline="0">
                  <a:effectLst/>
                </a:defRPr>
              </a:lvl7pPr>
              <a:lvl8pPr marL="2571750" indent="-171450" defTabSz="685800">
                <a:lnSpc>
                  <a:spcPct val="120000"/>
                </a:lnSpc>
                <a:spcBef>
                  <a:spcPts val="375"/>
                </a:spcBef>
                <a:buClr>
                  <a:schemeClr val="tx1"/>
                </a:buClr>
                <a:buFont typeface="Arial" panose="020B0604020202020204" pitchFamily="34" charset="0"/>
                <a:buChar char="•"/>
                <a:defRPr sz="1050" cap="all" baseline="0">
                  <a:effectLst/>
                </a:defRPr>
              </a:lvl8pPr>
              <a:lvl9pPr marL="2914650" indent="-171450" defTabSz="685800">
                <a:lnSpc>
                  <a:spcPct val="120000"/>
                </a:lnSpc>
                <a:spcBef>
                  <a:spcPts val="375"/>
                </a:spcBef>
                <a:buClr>
                  <a:schemeClr val="tx1"/>
                </a:buClr>
                <a:buFont typeface="Arial" panose="020B0604020202020204" pitchFamily="34" charset="0"/>
                <a:buChar char="•"/>
                <a:defRPr sz="1050" cap="all" baseline="0">
                  <a:effectLst/>
                </a:defRPr>
              </a:lvl9pPr>
            </a:lstStyle>
            <a:p>
              <a:pPr marL="0" indent="0">
                <a:spcBef>
                  <a:spcPts val="0"/>
                </a:spcBef>
                <a:spcAft>
                  <a:spcPts val="900"/>
                </a:spcAft>
                <a:buNone/>
              </a:pPr>
              <a:r>
                <a:rPr lang="en-US" altLang="en-US" sz="2100" b="1" u="sng" dirty="0">
                  <a:solidFill>
                    <a:srgbClr val="000000"/>
                  </a:solidFill>
                </a:rPr>
                <a:t>Rule 2</a:t>
              </a:r>
              <a:r>
                <a:rPr lang="en-US" altLang="en-US" sz="2100" dirty="0">
                  <a:solidFill>
                    <a:srgbClr val="000000"/>
                  </a:solidFill>
                </a:rPr>
                <a:t> : </a:t>
              </a:r>
            </a:p>
            <a:p>
              <a:pPr marL="0" lvl="1" indent="0">
                <a:spcBef>
                  <a:spcPts val="0"/>
                </a:spcBef>
                <a:spcAft>
                  <a:spcPts val="900"/>
                </a:spcAft>
                <a:buNone/>
              </a:pPr>
              <a:r>
                <a:rPr lang="en-US" altLang="en-US" sz="1500" dirty="0">
                  <a:solidFill>
                    <a:srgbClr val="000000"/>
                  </a:solidFill>
                </a:rPr>
                <a:t>A </a:t>
              </a:r>
              <a:r>
                <a:rPr lang="en-US" altLang="en-US" sz="1500" b="1" dirty="0">
                  <a:solidFill>
                    <a:srgbClr val="DF3E82"/>
                  </a:solidFill>
                </a:rPr>
                <a:t>transformation of AVAL</a:t>
              </a:r>
              <a:r>
                <a:rPr lang="en-US" altLang="en-US" sz="1500" dirty="0">
                  <a:solidFill>
                    <a:srgbClr val="DF3E82"/>
                  </a:solidFill>
                </a:rPr>
                <a:t> </a:t>
              </a:r>
              <a:r>
                <a:rPr lang="en-US" altLang="en-US" sz="1500" dirty="0">
                  <a:solidFill>
                    <a:srgbClr val="000000"/>
                  </a:solidFill>
                </a:rPr>
                <a:t>that does not meet the conditions of Rule 1 should be added as a new parameter, and AVAL should contain the transformed value</a:t>
              </a:r>
            </a:p>
          </p:txBody>
        </p:sp>
        <p:cxnSp>
          <p:nvCxnSpPr>
            <p:cNvPr id="7" name="Straight Arrow Connector 6"/>
            <p:cNvCxnSpPr/>
            <p:nvPr/>
          </p:nvCxnSpPr>
          <p:spPr>
            <a:xfrm>
              <a:off x="2550160" y="2756300"/>
              <a:ext cx="2226297" cy="1852485"/>
            </a:xfrm>
            <a:prstGeom prst="straightConnector1">
              <a:avLst/>
            </a:prstGeom>
            <a:ln w="12700">
              <a:solidFill>
                <a:srgbClr val="DF3E8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4917293" y="2352937"/>
              <a:ext cx="7057680" cy="3887854"/>
              <a:chOff x="4917293" y="2352937"/>
              <a:chExt cx="7057680" cy="3887854"/>
            </a:xfrm>
          </p:grpSpPr>
          <p:pic>
            <p:nvPicPr>
              <p:cNvPr id="9" name="Picture 8"/>
              <p:cNvPicPr>
                <a:picLocks noChangeAspect="1"/>
              </p:cNvPicPr>
              <p:nvPr/>
            </p:nvPicPr>
            <p:blipFill>
              <a:blip r:embed="rId3"/>
              <a:stretch>
                <a:fillRect/>
              </a:stretch>
            </p:blipFill>
            <p:spPr>
              <a:xfrm>
                <a:off x="4930608" y="2352937"/>
                <a:ext cx="7044365" cy="3374150"/>
              </a:xfrm>
              <a:prstGeom prst="rect">
                <a:avLst/>
              </a:prstGeom>
            </p:spPr>
          </p:pic>
          <p:pic>
            <p:nvPicPr>
              <p:cNvPr id="10" name="Picture 9"/>
              <p:cNvPicPr>
                <a:picLocks noChangeAspect="1"/>
              </p:cNvPicPr>
              <p:nvPr/>
            </p:nvPicPr>
            <p:blipFill>
              <a:blip r:embed="rId4"/>
              <a:stretch>
                <a:fillRect/>
              </a:stretch>
            </p:blipFill>
            <p:spPr>
              <a:xfrm>
                <a:off x="4917293" y="5710794"/>
                <a:ext cx="7044368" cy="529997"/>
              </a:xfrm>
              <a:prstGeom prst="rect">
                <a:avLst/>
              </a:prstGeom>
            </p:spPr>
          </p:pic>
        </p:grpSp>
      </p:grpSp>
      <p:sp>
        <p:nvSpPr>
          <p:cNvPr id="23"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01275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41" y="382087"/>
            <a:ext cx="8511639" cy="535539"/>
          </a:xfrm>
        </p:spPr>
        <p:txBody>
          <a:bodyPr>
            <a:noAutofit/>
          </a:bodyPr>
          <a:lstStyle/>
          <a:p>
            <a:pPr algn="l"/>
            <a:r>
              <a:rPr lang="en-US" sz="2800" dirty="0">
                <a:solidFill>
                  <a:schemeClr val="bg1"/>
                </a:solidFill>
              </a:rPr>
              <a:t>Rules for creation of rows and columns in ADaM</a:t>
            </a:r>
          </a:p>
        </p:txBody>
      </p:sp>
      <p:grpSp>
        <p:nvGrpSpPr>
          <p:cNvPr id="12" name="Group 11"/>
          <p:cNvGrpSpPr/>
          <p:nvPr/>
        </p:nvGrpSpPr>
        <p:grpSpPr>
          <a:xfrm>
            <a:off x="289034" y="1186409"/>
            <a:ext cx="8461266" cy="3533867"/>
            <a:chOff x="661928" y="973450"/>
            <a:chExt cx="11281688" cy="4711824"/>
          </a:xfrm>
        </p:grpSpPr>
        <p:pic>
          <p:nvPicPr>
            <p:cNvPr id="14" name="Picture 13"/>
            <p:cNvPicPr>
              <a:picLocks noChangeAspect="1"/>
            </p:cNvPicPr>
            <p:nvPr/>
          </p:nvPicPr>
          <p:blipFill>
            <a:blip r:embed="rId3"/>
            <a:stretch>
              <a:fillRect/>
            </a:stretch>
          </p:blipFill>
          <p:spPr>
            <a:xfrm>
              <a:off x="5274401" y="1570129"/>
              <a:ext cx="6669215" cy="4115145"/>
            </a:xfrm>
            <a:prstGeom prst="rect">
              <a:avLst/>
            </a:prstGeom>
          </p:spPr>
        </p:pic>
        <p:grpSp>
          <p:nvGrpSpPr>
            <p:cNvPr id="15" name="Group 14"/>
            <p:cNvGrpSpPr/>
            <p:nvPr/>
          </p:nvGrpSpPr>
          <p:grpSpPr>
            <a:xfrm>
              <a:off x="661928" y="973450"/>
              <a:ext cx="4544993" cy="4402309"/>
              <a:chOff x="661928" y="973450"/>
              <a:chExt cx="4544993" cy="4402309"/>
            </a:xfrm>
          </p:grpSpPr>
          <p:sp>
            <p:nvSpPr>
              <p:cNvPr id="16" name="Text Box 2"/>
              <p:cNvSpPr txBox="1">
                <a:spLocks noChangeArrowheads="1"/>
              </p:cNvSpPr>
              <p:nvPr/>
            </p:nvSpPr>
            <p:spPr bwMode="auto">
              <a:xfrm>
                <a:off x="661928" y="973450"/>
                <a:ext cx="4281216" cy="4114801"/>
              </a:xfrm>
              <a:prstGeom prst="rect">
                <a:avLst/>
              </a:prstGeom>
              <a:extLst/>
            </p:spPr>
            <p:txBody>
              <a:bodyPr>
                <a:noAutofit/>
              </a:bodyPr>
              <a:lstStyle>
                <a:defPPr>
                  <a:defRPr lang="en-US"/>
                </a:defPPr>
                <a:lvl1pPr marL="171450" indent="-171450" defTabSz="685800" fontAlgn="base">
                  <a:lnSpc>
                    <a:spcPct val="120000"/>
                  </a:lnSpc>
                  <a:spcBef>
                    <a:spcPts val="750"/>
                  </a:spcBef>
                  <a:spcAft>
                    <a:spcPct val="0"/>
                  </a:spcAft>
                  <a:buClr>
                    <a:schemeClr val="tx1"/>
                  </a:buClr>
                  <a:buFont typeface="Arial" panose="020B0604020202020204" pitchFamily="34" charset="0"/>
                  <a:buChar char="•"/>
                  <a:defRPr sz="1500" cap="all"/>
                </a:lvl1pPr>
                <a:lvl2pPr marL="514350" lvl="1" indent="-171450" defTabSz="685800" fontAlgn="base">
                  <a:lnSpc>
                    <a:spcPct val="120000"/>
                  </a:lnSpc>
                  <a:spcBef>
                    <a:spcPts val="375"/>
                  </a:spcBef>
                  <a:spcAft>
                    <a:spcPct val="0"/>
                  </a:spcAft>
                  <a:buClr>
                    <a:schemeClr val="tx1"/>
                  </a:buClr>
                  <a:buFont typeface="Arial" panose="020B0604020202020204" pitchFamily="34" charset="0"/>
                  <a:buChar char="•"/>
                  <a:defRPr sz="2000" cap="none"/>
                </a:lvl2pPr>
                <a:lvl3pPr marL="857250" lvl="2" indent="-171450" defTabSz="685800" fontAlgn="base">
                  <a:lnSpc>
                    <a:spcPct val="120000"/>
                  </a:lnSpc>
                  <a:spcBef>
                    <a:spcPts val="375"/>
                  </a:spcBef>
                  <a:spcAft>
                    <a:spcPct val="0"/>
                  </a:spcAft>
                  <a:buClr>
                    <a:schemeClr val="tx1"/>
                  </a:buClr>
                  <a:buFont typeface="Arial" panose="020B0604020202020204" pitchFamily="34" charset="0"/>
                  <a:buChar char="•"/>
                  <a:defRPr sz="2000" cap="none"/>
                </a:lvl3pPr>
                <a:lvl4pPr marL="1200150" indent="-171450" defTabSz="685800" fontAlgn="base">
                  <a:lnSpc>
                    <a:spcPct val="120000"/>
                  </a:lnSpc>
                  <a:spcBef>
                    <a:spcPts val="375"/>
                  </a:spcBef>
                  <a:spcAft>
                    <a:spcPct val="0"/>
                  </a:spcAft>
                  <a:buClr>
                    <a:schemeClr val="tx1"/>
                  </a:buClr>
                  <a:buFont typeface="Arial" panose="020B0604020202020204" pitchFamily="34" charset="0"/>
                  <a:buChar char="•"/>
                  <a:defRPr sz="1000" cap="all"/>
                </a:lvl4pPr>
                <a:lvl5pPr marL="1543050" indent="-171450" defTabSz="685800" fontAlgn="base">
                  <a:lnSpc>
                    <a:spcPct val="120000"/>
                  </a:lnSpc>
                  <a:spcBef>
                    <a:spcPts val="375"/>
                  </a:spcBef>
                  <a:spcAft>
                    <a:spcPct val="0"/>
                  </a:spcAft>
                  <a:buClr>
                    <a:schemeClr val="tx1"/>
                  </a:buClr>
                  <a:buFont typeface="Arial" panose="020B0604020202020204" pitchFamily="34" charset="0"/>
                  <a:buChar char="•"/>
                  <a:defRPr sz="1000" cap="all"/>
                </a:lvl5pPr>
                <a:lvl6pPr marL="1885950" indent="-171450" defTabSz="685800">
                  <a:lnSpc>
                    <a:spcPct val="120000"/>
                  </a:lnSpc>
                  <a:spcBef>
                    <a:spcPts val="375"/>
                  </a:spcBef>
                  <a:buClr>
                    <a:schemeClr val="tx1"/>
                  </a:buClr>
                  <a:buFont typeface="Arial" panose="020B0604020202020204" pitchFamily="34" charset="0"/>
                  <a:buChar char="•"/>
                  <a:defRPr sz="1050" cap="all" baseline="0">
                    <a:effectLst/>
                  </a:defRPr>
                </a:lvl6pPr>
                <a:lvl7pPr marL="2228850" indent="-171450" defTabSz="685800">
                  <a:lnSpc>
                    <a:spcPct val="120000"/>
                  </a:lnSpc>
                  <a:spcBef>
                    <a:spcPts val="375"/>
                  </a:spcBef>
                  <a:buClr>
                    <a:schemeClr val="tx1"/>
                  </a:buClr>
                  <a:buFont typeface="Arial" panose="020B0604020202020204" pitchFamily="34" charset="0"/>
                  <a:buChar char="•"/>
                  <a:defRPr sz="1050" cap="all" baseline="0">
                    <a:effectLst/>
                  </a:defRPr>
                </a:lvl7pPr>
                <a:lvl8pPr marL="2571750" indent="-171450" defTabSz="685800">
                  <a:lnSpc>
                    <a:spcPct val="120000"/>
                  </a:lnSpc>
                  <a:spcBef>
                    <a:spcPts val="375"/>
                  </a:spcBef>
                  <a:buClr>
                    <a:schemeClr val="tx1"/>
                  </a:buClr>
                  <a:buFont typeface="Arial" panose="020B0604020202020204" pitchFamily="34" charset="0"/>
                  <a:buChar char="•"/>
                  <a:defRPr sz="1050" cap="all" baseline="0">
                    <a:effectLst/>
                  </a:defRPr>
                </a:lvl8pPr>
                <a:lvl9pPr marL="2914650" indent="-171450" defTabSz="685800">
                  <a:lnSpc>
                    <a:spcPct val="120000"/>
                  </a:lnSpc>
                  <a:spcBef>
                    <a:spcPts val="375"/>
                  </a:spcBef>
                  <a:buClr>
                    <a:schemeClr val="tx1"/>
                  </a:buClr>
                  <a:buFont typeface="Arial" panose="020B0604020202020204" pitchFamily="34" charset="0"/>
                  <a:buChar char="•"/>
                  <a:defRPr sz="1050" cap="all" baseline="0">
                    <a:effectLst/>
                  </a:defRPr>
                </a:lvl9pPr>
              </a:lstStyle>
              <a:p>
                <a:pPr marL="0" indent="0">
                  <a:spcBef>
                    <a:spcPts val="0"/>
                  </a:spcBef>
                  <a:spcAft>
                    <a:spcPts val="900"/>
                  </a:spcAft>
                  <a:buNone/>
                </a:pPr>
                <a:r>
                  <a:rPr lang="en-US" altLang="en-US" sz="2100" b="1" u="sng" dirty="0">
                    <a:solidFill>
                      <a:srgbClr val="000000"/>
                    </a:solidFill>
                  </a:rPr>
                  <a:t>Rule 3</a:t>
                </a:r>
                <a:r>
                  <a:rPr lang="en-US" altLang="en-US" sz="2100" dirty="0">
                    <a:solidFill>
                      <a:srgbClr val="000000"/>
                    </a:solidFill>
                  </a:rPr>
                  <a:t> : </a:t>
                </a:r>
              </a:p>
              <a:p>
                <a:pPr marL="0" lvl="1" indent="0">
                  <a:spcBef>
                    <a:spcPts val="0"/>
                  </a:spcBef>
                  <a:spcAft>
                    <a:spcPts val="900"/>
                  </a:spcAft>
                  <a:buNone/>
                </a:pPr>
                <a:r>
                  <a:rPr lang="en-US" altLang="en-US" sz="1500" dirty="0">
                    <a:solidFill>
                      <a:srgbClr val="000000"/>
                    </a:solidFill>
                  </a:rPr>
                  <a:t>A </a:t>
                </a:r>
                <a:r>
                  <a:rPr lang="en-US" altLang="en-US" sz="1500" dirty="0">
                    <a:solidFill>
                      <a:srgbClr val="DF3E82"/>
                    </a:solidFill>
                  </a:rPr>
                  <a:t>function of one or more rows </a:t>
                </a:r>
                <a:r>
                  <a:rPr lang="en-US" altLang="en-US" sz="1500" dirty="0">
                    <a:solidFill>
                      <a:srgbClr val="000000"/>
                    </a:solidFill>
                  </a:rPr>
                  <a:t>within the same parameter for the purpose of creating an </a:t>
                </a:r>
                <a:r>
                  <a:rPr lang="en-US" altLang="en-US" sz="1500" dirty="0">
                    <a:solidFill>
                      <a:srgbClr val="DF3E82"/>
                    </a:solidFill>
                  </a:rPr>
                  <a:t>analysis timepoint </a:t>
                </a:r>
                <a:r>
                  <a:rPr lang="en-US" altLang="en-US" sz="1500" dirty="0">
                    <a:solidFill>
                      <a:srgbClr val="000000"/>
                    </a:solidFill>
                  </a:rPr>
                  <a:t>should be added as a new row for the same parameter.</a:t>
                </a:r>
              </a:p>
              <a:p>
                <a:pPr marL="342900" lvl="1" indent="0">
                  <a:spcBef>
                    <a:spcPts val="0"/>
                  </a:spcBef>
                  <a:spcAft>
                    <a:spcPts val="900"/>
                  </a:spcAft>
                  <a:buNone/>
                </a:pPr>
                <a:endParaRPr lang="en-US" altLang="en-US" sz="1500" dirty="0">
                  <a:solidFill>
                    <a:srgbClr val="000000"/>
                  </a:solidFill>
                </a:endParaRPr>
              </a:p>
            </p:txBody>
          </p:sp>
          <p:cxnSp>
            <p:nvCxnSpPr>
              <p:cNvPr id="17" name="Straight Arrow Connector 16"/>
              <p:cNvCxnSpPr/>
              <p:nvPr/>
            </p:nvCxnSpPr>
            <p:spPr>
              <a:xfrm>
                <a:off x="3486633" y="2829168"/>
                <a:ext cx="1632849" cy="2546591"/>
              </a:xfrm>
              <a:prstGeom prst="straightConnector1">
                <a:avLst/>
              </a:prstGeom>
              <a:ln w="12700">
                <a:solidFill>
                  <a:srgbClr val="DF3E8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192848" y="2004407"/>
                <a:ext cx="2014073" cy="1439008"/>
              </a:xfrm>
              <a:prstGeom prst="straightConnector1">
                <a:avLst/>
              </a:prstGeom>
              <a:ln w="12700">
                <a:solidFill>
                  <a:srgbClr val="DF3E82"/>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3"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8393570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smtClean="0"/>
              <a:t>Need of </a:t>
            </a:r>
            <a:r>
              <a:rPr lang="en-US" sz="2000" dirty="0" err="1" smtClean="0"/>
              <a:t>ADaM</a:t>
            </a:r>
            <a:endParaRPr lang="en-US" sz="2000" dirty="0"/>
          </a:p>
          <a:p>
            <a:r>
              <a:rPr lang="en-US" sz="2000" dirty="0" err="1" smtClean="0"/>
              <a:t>ADaM</a:t>
            </a:r>
            <a:r>
              <a:rPr lang="en-US" sz="2000" dirty="0" smtClean="0"/>
              <a:t> structures</a:t>
            </a:r>
            <a:endParaRPr lang="en-US" sz="2000" dirty="0"/>
          </a:p>
          <a:p>
            <a:r>
              <a:rPr lang="en-US" sz="2000" dirty="0" smtClean="0"/>
              <a:t>Concept of Traceability</a:t>
            </a:r>
            <a:endParaRPr lang="en-US" sz="2000" dirty="0"/>
          </a:p>
          <a:p>
            <a:r>
              <a:rPr lang="en-US" sz="2000" dirty="0" smtClean="0"/>
              <a:t>Standard </a:t>
            </a:r>
            <a:r>
              <a:rPr lang="en-US" sz="2000" dirty="0" err="1" smtClean="0"/>
              <a:t>ADaM</a:t>
            </a:r>
            <a:r>
              <a:rPr lang="en-US" sz="2000" dirty="0" smtClean="0"/>
              <a:t> variable and naming conventions</a:t>
            </a:r>
          </a:p>
          <a:p>
            <a:r>
              <a:rPr lang="en-US" sz="2000" dirty="0" err="1" smtClean="0"/>
              <a:t>ADaM</a:t>
            </a:r>
            <a:r>
              <a:rPr lang="en-US" sz="2000" dirty="0" smtClean="0"/>
              <a:t> variable rules</a:t>
            </a:r>
          </a:p>
          <a:p>
            <a:r>
              <a:rPr lang="en-US" sz="2000" dirty="0" smtClean="0"/>
              <a:t>Navigating through </a:t>
            </a:r>
            <a:r>
              <a:rPr lang="en-US" sz="2000" dirty="0" err="1" smtClean="0"/>
              <a:t>ADaM</a:t>
            </a:r>
            <a:r>
              <a:rPr lang="en-US" sz="2000" smtClean="0"/>
              <a:t> IG</a:t>
            </a:r>
            <a:endParaRPr lang="en-US" sz="2000" dirty="0" smtClean="0"/>
          </a:p>
          <a:p>
            <a:pPr marL="0" indent="0">
              <a:buNone/>
            </a:pPr>
            <a:endParaRPr lang="en-US" sz="2000" dirty="0"/>
          </a:p>
        </p:txBody>
      </p:sp>
      <p:sp>
        <p:nvSpPr>
          <p:cNvPr id="3" name="Title 2"/>
          <p:cNvSpPr>
            <a:spLocks noGrp="1"/>
          </p:cNvSpPr>
          <p:nvPr>
            <p:ph type="title"/>
          </p:nvPr>
        </p:nvSpPr>
        <p:spPr/>
        <p:txBody>
          <a:bodyPr wrap="square">
            <a:noAutofit/>
          </a:bodyPr>
          <a:lstStyle/>
          <a:p>
            <a:r>
              <a:rPr lang="en-US" sz="3200" dirty="0">
                <a:solidFill>
                  <a:schemeClr val="bg1"/>
                </a:solidFill>
              </a:rPr>
              <a:t>Agenda</a:t>
            </a:r>
          </a:p>
        </p:txBody>
      </p:sp>
    </p:spTree>
    <p:extLst>
      <p:ext uri="{BB962C8B-B14F-4D97-AF65-F5344CB8AC3E}">
        <p14:creationId xmlns:p14="http://schemas.microsoft.com/office/powerpoint/2010/main" val="3502753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1" y="393517"/>
            <a:ext cx="8511639" cy="535539"/>
          </a:xfrm>
        </p:spPr>
        <p:txBody>
          <a:bodyPr>
            <a:noAutofit/>
          </a:bodyPr>
          <a:lstStyle/>
          <a:p>
            <a:pPr algn="l"/>
            <a:r>
              <a:rPr lang="en-US" sz="2800" dirty="0">
                <a:solidFill>
                  <a:schemeClr val="bg1"/>
                </a:solidFill>
              </a:rPr>
              <a:t>Rules for creation of rows and columns in ADaM</a:t>
            </a:r>
          </a:p>
        </p:txBody>
      </p:sp>
      <p:grpSp>
        <p:nvGrpSpPr>
          <p:cNvPr id="15" name="Group 14"/>
          <p:cNvGrpSpPr/>
          <p:nvPr/>
        </p:nvGrpSpPr>
        <p:grpSpPr>
          <a:xfrm>
            <a:off x="205910" y="1168748"/>
            <a:ext cx="3204043" cy="3564464"/>
            <a:chOff x="661928" y="973450"/>
            <a:chExt cx="4272057" cy="4752620"/>
          </a:xfrm>
        </p:grpSpPr>
        <p:sp>
          <p:nvSpPr>
            <p:cNvPr id="16" name="Text Box 2"/>
            <p:cNvSpPr txBox="1">
              <a:spLocks noChangeArrowheads="1"/>
            </p:cNvSpPr>
            <p:nvPr/>
          </p:nvSpPr>
          <p:spPr bwMode="auto">
            <a:xfrm>
              <a:off x="661928" y="973450"/>
              <a:ext cx="3588896" cy="4114801"/>
            </a:xfrm>
            <a:prstGeom prst="rect">
              <a:avLst/>
            </a:prstGeom>
            <a:extLst/>
          </p:spPr>
          <p:txBody>
            <a:bodyPr>
              <a:noAutofit/>
            </a:bodyPr>
            <a:lstStyle>
              <a:defPPr>
                <a:defRPr lang="en-US"/>
              </a:defPPr>
              <a:lvl1pPr marL="171450" indent="-171450" defTabSz="685800" fontAlgn="base">
                <a:lnSpc>
                  <a:spcPct val="120000"/>
                </a:lnSpc>
                <a:spcBef>
                  <a:spcPts val="750"/>
                </a:spcBef>
                <a:spcAft>
                  <a:spcPct val="0"/>
                </a:spcAft>
                <a:buClr>
                  <a:schemeClr val="tx1"/>
                </a:buClr>
                <a:buFont typeface="Arial" panose="020B0604020202020204" pitchFamily="34" charset="0"/>
                <a:buChar char="•"/>
                <a:defRPr sz="1500" cap="all"/>
              </a:lvl1pPr>
              <a:lvl2pPr marL="514350" lvl="1" indent="-171450" defTabSz="685800" fontAlgn="base">
                <a:lnSpc>
                  <a:spcPct val="120000"/>
                </a:lnSpc>
                <a:spcBef>
                  <a:spcPts val="375"/>
                </a:spcBef>
                <a:spcAft>
                  <a:spcPct val="0"/>
                </a:spcAft>
                <a:buClr>
                  <a:schemeClr val="tx1"/>
                </a:buClr>
                <a:buFont typeface="Arial" panose="020B0604020202020204" pitchFamily="34" charset="0"/>
                <a:buChar char="•"/>
                <a:defRPr sz="2000" cap="none"/>
              </a:lvl2pPr>
              <a:lvl3pPr marL="857250" lvl="2" indent="-171450" defTabSz="685800" fontAlgn="base">
                <a:lnSpc>
                  <a:spcPct val="120000"/>
                </a:lnSpc>
                <a:spcBef>
                  <a:spcPts val="375"/>
                </a:spcBef>
                <a:spcAft>
                  <a:spcPct val="0"/>
                </a:spcAft>
                <a:buClr>
                  <a:schemeClr val="tx1"/>
                </a:buClr>
                <a:buFont typeface="Arial" panose="020B0604020202020204" pitchFamily="34" charset="0"/>
                <a:buChar char="•"/>
                <a:defRPr sz="2000" cap="none"/>
              </a:lvl3pPr>
              <a:lvl4pPr marL="1200150" indent="-171450" defTabSz="685800" fontAlgn="base">
                <a:lnSpc>
                  <a:spcPct val="120000"/>
                </a:lnSpc>
                <a:spcBef>
                  <a:spcPts val="375"/>
                </a:spcBef>
                <a:spcAft>
                  <a:spcPct val="0"/>
                </a:spcAft>
                <a:buClr>
                  <a:schemeClr val="tx1"/>
                </a:buClr>
                <a:buFont typeface="Arial" panose="020B0604020202020204" pitchFamily="34" charset="0"/>
                <a:buChar char="•"/>
                <a:defRPr sz="1000" cap="all"/>
              </a:lvl4pPr>
              <a:lvl5pPr marL="1543050" indent="-171450" defTabSz="685800" fontAlgn="base">
                <a:lnSpc>
                  <a:spcPct val="120000"/>
                </a:lnSpc>
                <a:spcBef>
                  <a:spcPts val="375"/>
                </a:spcBef>
                <a:spcAft>
                  <a:spcPct val="0"/>
                </a:spcAft>
                <a:buClr>
                  <a:schemeClr val="tx1"/>
                </a:buClr>
                <a:buFont typeface="Arial" panose="020B0604020202020204" pitchFamily="34" charset="0"/>
                <a:buChar char="•"/>
                <a:defRPr sz="1000" cap="all"/>
              </a:lvl5pPr>
              <a:lvl6pPr marL="1885950" indent="-171450" defTabSz="685800">
                <a:lnSpc>
                  <a:spcPct val="120000"/>
                </a:lnSpc>
                <a:spcBef>
                  <a:spcPts val="375"/>
                </a:spcBef>
                <a:buClr>
                  <a:schemeClr val="tx1"/>
                </a:buClr>
                <a:buFont typeface="Arial" panose="020B0604020202020204" pitchFamily="34" charset="0"/>
                <a:buChar char="•"/>
                <a:defRPr sz="1050" cap="all" baseline="0">
                  <a:effectLst/>
                </a:defRPr>
              </a:lvl6pPr>
              <a:lvl7pPr marL="2228850" indent="-171450" defTabSz="685800">
                <a:lnSpc>
                  <a:spcPct val="120000"/>
                </a:lnSpc>
                <a:spcBef>
                  <a:spcPts val="375"/>
                </a:spcBef>
                <a:buClr>
                  <a:schemeClr val="tx1"/>
                </a:buClr>
                <a:buFont typeface="Arial" panose="020B0604020202020204" pitchFamily="34" charset="0"/>
                <a:buChar char="•"/>
                <a:defRPr sz="1050" cap="all" baseline="0">
                  <a:effectLst/>
                </a:defRPr>
              </a:lvl7pPr>
              <a:lvl8pPr marL="2571750" indent="-171450" defTabSz="685800">
                <a:lnSpc>
                  <a:spcPct val="120000"/>
                </a:lnSpc>
                <a:spcBef>
                  <a:spcPts val="375"/>
                </a:spcBef>
                <a:buClr>
                  <a:schemeClr val="tx1"/>
                </a:buClr>
                <a:buFont typeface="Arial" panose="020B0604020202020204" pitchFamily="34" charset="0"/>
                <a:buChar char="•"/>
                <a:defRPr sz="1050" cap="all" baseline="0">
                  <a:effectLst/>
                </a:defRPr>
              </a:lvl8pPr>
              <a:lvl9pPr marL="2914650" indent="-171450" defTabSz="685800">
                <a:lnSpc>
                  <a:spcPct val="120000"/>
                </a:lnSpc>
                <a:spcBef>
                  <a:spcPts val="375"/>
                </a:spcBef>
                <a:buClr>
                  <a:schemeClr val="tx1"/>
                </a:buClr>
                <a:buFont typeface="Arial" panose="020B0604020202020204" pitchFamily="34" charset="0"/>
                <a:buChar char="•"/>
                <a:defRPr sz="1050" cap="all" baseline="0">
                  <a:effectLst/>
                </a:defRPr>
              </a:lvl9pPr>
            </a:lstStyle>
            <a:p>
              <a:pPr marL="0" indent="0">
                <a:spcBef>
                  <a:spcPts val="0"/>
                </a:spcBef>
                <a:spcAft>
                  <a:spcPts val="900"/>
                </a:spcAft>
                <a:buNone/>
              </a:pPr>
              <a:r>
                <a:rPr lang="en-US" altLang="en-US" sz="2100" b="1" u="sng" dirty="0">
                  <a:solidFill>
                    <a:srgbClr val="000000"/>
                  </a:solidFill>
                </a:rPr>
                <a:t>Rule 4</a:t>
              </a:r>
              <a:r>
                <a:rPr lang="en-US" altLang="en-US" sz="2100" dirty="0">
                  <a:solidFill>
                    <a:srgbClr val="000000"/>
                  </a:solidFill>
                </a:rPr>
                <a:t> : </a:t>
              </a:r>
            </a:p>
            <a:p>
              <a:pPr marL="0" lvl="1" indent="0">
                <a:spcBef>
                  <a:spcPts val="0"/>
                </a:spcBef>
                <a:spcAft>
                  <a:spcPts val="900"/>
                </a:spcAft>
                <a:buNone/>
              </a:pPr>
              <a:r>
                <a:rPr lang="en-US" altLang="en-US" sz="1500" dirty="0">
                  <a:solidFill>
                    <a:srgbClr val="000000"/>
                  </a:solidFill>
                </a:rPr>
                <a:t>A </a:t>
              </a:r>
              <a:r>
                <a:rPr lang="en-US" altLang="en-US" sz="1500" dirty="0">
                  <a:solidFill>
                    <a:srgbClr val="DF3E82"/>
                  </a:solidFill>
                </a:rPr>
                <a:t>function of multiple rows </a:t>
              </a:r>
              <a:r>
                <a:rPr lang="en-US" altLang="en-US" sz="1500" dirty="0">
                  <a:solidFill>
                    <a:srgbClr val="000000"/>
                  </a:solidFill>
                </a:rPr>
                <a:t>within a parameter should be added as a new parameter.</a:t>
              </a:r>
            </a:p>
            <a:p>
              <a:pPr marL="0" lvl="1" indent="0">
                <a:spcBef>
                  <a:spcPts val="0"/>
                </a:spcBef>
                <a:spcAft>
                  <a:spcPts val="900"/>
                </a:spcAft>
                <a:buNone/>
              </a:pPr>
              <a:r>
                <a:rPr lang="en-US" sz="1500" dirty="0">
                  <a:solidFill>
                    <a:srgbClr val="000000"/>
                  </a:solidFill>
                </a:rPr>
                <a:t>Rule 4 is a special case of Rule 2. The functions covered by this rule violate the second condition of Rule 1 (they are not same-row functions of AVAL), and may also violate the first and third conditions.</a:t>
              </a:r>
              <a:endParaRPr lang="en-US" altLang="en-US" sz="1500" dirty="0">
                <a:solidFill>
                  <a:srgbClr val="000000"/>
                </a:solidFill>
              </a:endParaRPr>
            </a:p>
            <a:p>
              <a:pPr marL="342900" lvl="1" indent="0">
                <a:spcBef>
                  <a:spcPts val="0"/>
                </a:spcBef>
                <a:spcAft>
                  <a:spcPts val="900"/>
                </a:spcAft>
                <a:buNone/>
              </a:pPr>
              <a:endParaRPr lang="en-US" altLang="en-US" sz="1500" dirty="0">
                <a:solidFill>
                  <a:srgbClr val="000000"/>
                </a:solidFill>
              </a:endParaRPr>
            </a:p>
          </p:txBody>
        </p:sp>
        <p:cxnSp>
          <p:nvCxnSpPr>
            <p:cNvPr id="18" name="Straight Arrow Connector 17"/>
            <p:cNvCxnSpPr/>
            <p:nvPr/>
          </p:nvCxnSpPr>
          <p:spPr>
            <a:xfrm>
              <a:off x="2036984" y="2004408"/>
              <a:ext cx="2897001" cy="3721662"/>
            </a:xfrm>
            <a:prstGeom prst="straightConnector1">
              <a:avLst/>
            </a:prstGeom>
            <a:ln w="12700">
              <a:solidFill>
                <a:srgbClr val="DF3E82"/>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pic>
        <p:nvPicPr>
          <p:cNvPr id="3" name="Picture 2"/>
          <p:cNvPicPr>
            <a:picLocks noChangeAspect="1"/>
          </p:cNvPicPr>
          <p:nvPr/>
        </p:nvPicPr>
        <p:blipFill>
          <a:blip r:embed="rId3"/>
          <a:stretch>
            <a:fillRect/>
          </a:stretch>
        </p:blipFill>
        <p:spPr>
          <a:xfrm>
            <a:off x="3493078" y="2577261"/>
            <a:ext cx="4867151" cy="2746145"/>
          </a:xfrm>
          <a:prstGeom prst="rect">
            <a:avLst/>
          </a:prstGeom>
        </p:spPr>
      </p:pic>
      <p:sp>
        <p:nvSpPr>
          <p:cNvPr id="5" name="Rectangle 4"/>
          <p:cNvSpPr/>
          <p:nvPr/>
        </p:nvSpPr>
        <p:spPr>
          <a:xfrm>
            <a:off x="2968832" y="1287792"/>
            <a:ext cx="6163293" cy="1323439"/>
          </a:xfrm>
          <a:prstGeom prst="rect">
            <a:avLst/>
          </a:prstGeom>
        </p:spPr>
        <p:txBody>
          <a:bodyPr wrap="square">
            <a:spAutoFit/>
          </a:bodyPr>
          <a:lstStyle/>
          <a:p>
            <a:r>
              <a:rPr lang="en-US" sz="1000" dirty="0">
                <a:solidFill>
                  <a:srgbClr val="000000"/>
                </a:solidFill>
              </a:rPr>
              <a:t>Let AVAL(t) equal the value of CD4 cell count at post-baseline visit t, and let VISITDY(t) be the planned study day of visit t. </a:t>
            </a:r>
          </a:p>
          <a:p>
            <a:r>
              <a:rPr lang="en-US" sz="1000" dirty="0">
                <a:solidFill>
                  <a:srgbClr val="000000"/>
                </a:solidFill>
              </a:rPr>
              <a:t>CD4AUC (cumulative daily CD4 count over follow-up) is calculated at any given post-baseline visit as follows: </a:t>
            </a:r>
          </a:p>
          <a:p>
            <a:r>
              <a:rPr lang="en-US" sz="1000" dirty="0">
                <a:solidFill>
                  <a:srgbClr val="000000"/>
                </a:solidFill>
              </a:rPr>
              <a:t>• CD4AUC at baseline visit is set to 0. </a:t>
            </a:r>
          </a:p>
          <a:p>
            <a:r>
              <a:rPr lang="fr-FR" sz="1000" dirty="0">
                <a:solidFill>
                  <a:srgbClr val="000000"/>
                </a:solidFill>
              </a:rPr>
              <a:t>• CD4AUC(t) = CD4AUC(t-1) + [ 0.5 * AVAL(t-1) + 0.5 * AVAL(t) ] * [ VISITDY(t) - VISITDY(t-1) ].</a:t>
            </a:r>
          </a:p>
          <a:p>
            <a:r>
              <a:rPr lang="en-US" sz="1000" dirty="0"/>
              <a:t>CD4AUCMB (cumulative average change from baseline in daily CD4 count over follow-up) is calculated as </a:t>
            </a:r>
          </a:p>
          <a:p>
            <a:r>
              <a:rPr lang="en-US" sz="1000" dirty="0"/>
              <a:t>• CD4AUCMB(t) = CD4AUC(t) / [ VISITDY(t) - 1 ] - baseline value of CD4 cell count. </a:t>
            </a:r>
          </a:p>
          <a:p>
            <a:r>
              <a:rPr lang="fr-FR" sz="1000" dirty="0">
                <a:solidFill>
                  <a:srgbClr val="000000"/>
                </a:solidFill>
              </a:rPr>
              <a:t> </a:t>
            </a:r>
          </a:p>
        </p:txBody>
      </p:sp>
    </p:spTree>
    <p:extLst>
      <p:ext uri="{BB962C8B-B14F-4D97-AF65-F5344CB8AC3E}">
        <p14:creationId xmlns:p14="http://schemas.microsoft.com/office/powerpoint/2010/main" val="2441501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41" y="382087"/>
            <a:ext cx="8511639" cy="535539"/>
          </a:xfrm>
        </p:spPr>
        <p:txBody>
          <a:bodyPr>
            <a:noAutofit/>
          </a:bodyPr>
          <a:lstStyle/>
          <a:p>
            <a:pPr algn="l"/>
            <a:r>
              <a:rPr lang="en-US" sz="2800" dirty="0">
                <a:solidFill>
                  <a:schemeClr val="bg1"/>
                </a:solidFill>
              </a:rPr>
              <a:t>Rules for creation of rows and columns in ADaM</a:t>
            </a:r>
          </a:p>
        </p:txBody>
      </p:sp>
      <p:grpSp>
        <p:nvGrpSpPr>
          <p:cNvPr id="19" name="Group 18"/>
          <p:cNvGrpSpPr/>
          <p:nvPr/>
        </p:nvGrpSpPr>
        <p:grpSpPr>
          <a:xfrm>
            <a:off x="283659" y="1173740"/>
            <a:ext cx="3464731" cy="3086100"/>
            <a:chOff x="-2800916" y="203948"/>
            <a:chExt cx="5272936" cy="4114798"/>
          </a:xfrm>
        </p:grpSpPr>
        <p:sp>
          <p:nvSpPr>
            <p:cNvPr id="20" name="Text Box 2"/>
            <p:cNvSpPr txBox="1">
              <a:spLocks noChangeArrowheads="1"/>
            </p:cNvSpPr>
            <p:nvPr/>
          </p:nvSpPr>
          <p:spPr bwMode="auto">
            <a:xfrm>
              <a:off x="-2800916" y="203948"/>
              <a:ext cx="4883502" cy="4114798"/>
            </a:xfrm>
            <a:prstGeom prst="rect">
              <a:avLst/>
            </a:prstGeom>
            <a:extLst/>
          </p:spPr>
          <p:txBody>
            <a:bodyPr>
              <a:noAutofit/>
            </a:bodyPr>
            <a:lstStyle>
              <a:defPPr>
                <a:defRPr lang="en-US"/>
              </a:defPPr>
              <a:lvl1pPr marL="171450" indent="-171450" defTabSz="685800" fontAlgn="base">
                <a:lnSpc>
                  <a:spcPct val="120000"/>
                </a:lnSpc>
                <a:spcBef>
                  <a:spcPts val="750"/>
                </a:spcBef>
                <a:spcAft>
                  <a:spcPct val="0"/>
                </a:spcAft>
                <a:buClr>
                  <a:schemeClr val="tx1"/>
                </a:buClr>
                <a:buFont typeface="Arial" panose="020B0604020202020204" pitchFamily="34" charset="0"/>
                <a:buChar char="•"/>
                <a:defRPr sz="1500" cap="all"/>
              </a:lvl1pPr>
              <a:lvl2pPr marL="514350" lvl="1" indent="-171450" defTabSz="685800" fontAlgn="base">
                <a:lnSpc>
                  <a:spcPct val="120000"/>
                </a:lnSpc>
                <a:spcBef>
                  <a:spcPts val="375"/>
                </a:spcBef>
                <a:spcAft>
                  <a:spcPct val="0"/>
                </a:spcAft>
                <a:buClr>
                  <a:schemeClr val="tx1"/>
                </a:buClr>
                <a:buFont typeface="Arial" panose="020B0604020202020204" pitchFamily="34" charset="0"/>
                <a:buChar char="•"/>
                <a:defRPr sz="2000" cap="none"/>
              </a:lvl2pPr>
              <a:lvl3pPr marL="857250" lvl="2" indent="-171450" defTabSz="685800" fontAlgn="base">
                <a:lnSpc>
                  <a:spcPct val="120000"/>
                </a:lnSpc>
                <a:spcBef>
                  <a:spcPts val="375"/>
                </a:spcBef>
                <a:spcAft>
                  <a:spcPct val="0"/>
                </a:spcAft>
                <a:buClr>
                  <a:schemeClr val="tx1"/>
                </a:buClr>
                <a:buFont typeface="Arial" panose="020B0604020202020204" pitchFamily="34" charset="0"/>
                <a:buChar char="•"/>
                <a:defRPr sz="2000" cap="none"/>
              </a:lvl3pPr>
              <a:lvl4pPr marL="1200150" indent="-171450" defTabSz="685800" fontAlgn="base">
                <a:lnSpc>
                  <a:spcPct val="120000"/>
                </a:lnSpc>
                <a:spcBef>
                  <a:spcPts val="375"/>
                </a:spcBef>
                <a:spcAft>
                  <a:spcPct val="0"/>
                </a:spcAft>
                <a:buClr>
                  <a:schemeClr val="tx1"/>
                </a:buClr>
                <a:buFont typeface="Arial" panose="020B0604020202020204" pitchFamily="34" charset="0"/>
                <a:buChar char="•"/>
                <a:defRPr sz="1000" cap="all"/>
              </a:lvl4pPr>
              <a:lvl5pPr marL="1543050" indent="-171450" defTabSz="685800" fontAlgn="base">
                <a:lnSpc>
                  <a:spcPct val="120000"/>
                </a:lnSpc>
                <a:spcBef>
                  <a:spcPts val="375"/>
                </a:spcBef>
                <a:spcAft>
                  <a:spcPct val="0"/>
                </a:spcAft>
                <a:buClr>
                  <a:schemeClr val="tx1"/>
                </a:buClr>
                <a:buFont typeface="Arial" panose="020B0604020202020204" pitchFamily="34" charset="0"/>
                <a:buChar char="•"/>
                <a:defRPr sz="1000" cap="all"/>
              </a:lvl5pPr>
              <a:lvl6pPr marL="1885950" indent="-171450" defTabSz="685800">
                <a:lnSpc>
                  <a:spcPct val="120000"/>
                </a:lnSpc>
                <a:spcBef>
                  <a:spcPts val="375"/>
                </a:spcBef>
                <a:buClr>
                  <a:schemeClr val="tx1"/>
                </a:buClr>
                <a:buFont typeface="Arial" panose="020B0604020202020204" pitchFamily="34" charset="0"/>
                <a:buChar char="•"/>
                <a:defRPr sz="1050" cap="all" baseline="0">
                  <a:effectLst/>
                </a:defRPr>
              </a:lvl6pPr>
              <a:lvl7pPr marL="2228850" indent="-171450" defTabSz="685800">
                <a:lnSpc>
                  <a:spcPct val="120000"/>
                </a:lnSpc>
                <a:spcBef>
                  <a:spcPts val="375"/>
                </a:spcBef>
                <a:buClr>
                  <a:schemeClr val="tx1"/>
                </a:buClr>
                <a:buFont typeface="Arial" panose="020B0604020202020204" pitchFamily="34" charset="0"/>
                <a:buChar char="•"/>
                <a:defRPr sz="1050" cap="all" baseline="0">
                  <a:effectLst/>
                </a:defRPr>
              </a:lvl7pPr>
              <a:lvl8pPr marL="2571750" indent="-171450" defTabSz="685800">
                <a:lnSpc>
                  <a:spcPct val="120000"/>
                </a:lnSpc>
                <a:spcBef>
                  <a:spcPts val="375"/>
                </a:spcBef>
                <a:buClr>
                  <a:schemeClr val="tx1"/>
                </a:buClr>
                <a:buFont typeface="Arial" panose="020B0604020202020204" pitchFamily="34" charset="0"/>
                <a:buChar char="•"/>
                <a:defRPr sz="1050" cap="all" baseline="0">
                  <a:effectLst/>
                </a:defRPr>
              </a:lvl8pPr>
              <a:lvl9pPr marL="2914650" indent="-171450" defTabSz="685800">
                <a:lnSpc>
                  <a:spcPct val="120000"/>
                </a:lnSpc>
                <a:spcBef>
                  <a:spcPts val="375"/>
                </a:spcBef>
                <a:buClr>
                  <a:schemeClr val="tx1"/>
                </a:buClr>
                <a:buFont typeface="Arial" panose="020B0604020202020204" pitchFamily="34" charset="0"/>
                <a:buChar char="•"/>
                <a:defRPr sz="1050" cap="all" baseline="0">
                  <a:effectLst/>
                </a:defRPr>
              </a:lvl9pPr>
            </a:lstStyle>
            <a:p>
              <a:pPr marL="0" indent="0">
                <a:spcBef>
                  <a:spcPts val="0"/>
                </a:spcBef>
                <a:spcAft>
                  <a:spcPts val="900"/>
                </a:spcAft>
                <a:buNone/>
              </a:pPr>
              <a:r>
                <a:rPr lang="en-US" altLang="en-US" sz="2100" b="1" u="sng" dirty="0">
                  <a:solidFill>
                    <a:srgbClr val="000000"/>
                  </a:solidFill>
                </a:rPr>
                <a:t>Rule 5 :</a:t>
              </a:r>
            </a:p>
            <a:p>
              <a:pPr marL="0" lvl="1" indent="0">
                <a:spcBef>
                  <a:spcPts val="0"/>
                </a:spcBef>
                <a:spcAft>
                  <a:spcPts val="900"/>
                </a:spcAft>
                <a:buClr>
                  <a:srgbClr val="595959"/>
                </a:buClr>
                <a:buNone/>
              </a:pPr>
              <a:r>
                <a:rPr lang="en-US" altLang="en-US" sz="1500" dirty="0"/>
                <a:t>A function of </a:t>
              </a:r>
              <a:r>
                <a:rPr lang="en-US" altLang="en-US" sz="1500" dirty="0">
                  <a:solidFill>
                    <a:srgbClr val="DF3E82"/>
                  </a:solidFill>
                </a:rPr>
                <a:t>more than one parameter</a:t>
              </a:r>
              <a:r>
                <a:rPr lang="en-US" altLang="en-US" sz="1500" dirty="0">
                  <a:solidFill>
                    <a:srgbClr val="FF0000"/>
                  </a:solidFill>
                </a:rPr>
                <a:t> </a:t>
              </a:r>
              <a:r>
                <a:rPr lang="en-US" altLang="en-US" sz="1500" dirty="0"/>
                <a:t>should be added as a new parameter</a:t>
              </a:r>
            </a:p>
            <a:p>
              <a:pPr marL="542925" lvl="1" indent="-285750">
                <a:spcBef>
                  <a:spcPts val="0"/>
                </a:spcBef>
                <a:spcAft>
                  <a:spcPts val="900"/>
                </a:spcAft>
              </a:pPr>
              <a:endParaRPr lang="en-US" altLang="en-US" sz="1500" dirty="0">
                <a:solidFill>
                  <a:srgbClr val="000000"/>
                </a:solidFill>
              </a:endParaRPr>
            </a:p>
            <a:p>
              <a:pPr marL="542925" lvl="1" indent="-285750">
                <a:spcBef>
                  <a:spcPts val="0"/>
                </a:spcBef>
                <a:spcAft>
                  <a:spcPts val="900"/>
                </a:spcAft>
              </a:pPr>
              <a:endParaRPr lang="en-US" altLang="en-US" sz="1500" dirty="0">
                <a:solidFill>
                  <a:srgbClr val="000000"/>
                </a:solidFill>
              </a:endParaRPr>
            </a:p>
            <a:p>
              <a:pPr marL="0" lvl="1" indent="0">
                <a:spcBef>
                  <a:spcPts val="0"/>
                </a:spcBef>
                <a:spcAft>
                  <a:spcPts val="900"/>
                </a:spcAft>
                <a:buClr>
                  <a:srgbClr val="595959"/>
                </a:buClr>
                <a:buNone/>
              </a:pPr>
              <a:r>
                <a:rPr lang="en-US" altLang="en-US" sz="1500" dirty="0">
                  <a:solidFill>
                    <a:srgbClr val="000000"/>
                  </a:solidFill>
                </a:rPr>
                <a:t>BMI= Weight(kg)/[Height(m)]</a:t>
              </a:r>
              <a:r>
                <a:rPr lang="en-US" altLang="en-US" sz="1500" baseline="30000" dirty="0">
                  <a:solidFill>
                    <a:srgbClr val="000000"/>
                  </a:solidFill>
                </a:rPr>
                <a:t>2</a:t>
              </a:r>
            </a:p>
          </p:txBody>
        </p:sp>
        <p:cxnSp>
          <p:nvCxnSpPr>
            <p:cNvPr id="21" name="Straight Arrow Connector 20"/>
            <p:cNvCxnSpPr/>
            <p:nvPr/>
          </p:nvCxnSpPr>
          <p:spPr>
            <a:xfrm>
              <a:off x="33818" y="1277174"/>
              <a:ext cx="2438202" cy="2387000"/>
            </a:xfrm>
            <a:prstGeom prst="straightConnector1">
              <a:avLst/>
            </a:prstGeom>
            <a:ln w="12700">
              <a:solidFill>
                <a:srgbClr val="DF3E82"/>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2" name="Table 21"/>
          <p:cNvGraphicFramePr>
            <a:graphicFrameLocks noGrp="1"/>
          </p:cNvGraphicFramePr>
          <p:nvPr>
            <p:extLst/>
          </p:nvPr>
        </p:nvGraphicFramePr>
        <p:xfrm>
          <a:off x="3827088" y="1623140"/>
          <a:ext cx="5155697" cy="3066656"/>
        </p:xfrm>
        <a:graphic>
          <a:graphicData uri="http://schemas.openxmlformats.org/drawingml/2006/table">
            <a:tbl>
              <a:tblPr/>
              <a:tblGrid>
                <a:gridCol w="1401004"/>
                <a:gridCol w="990044"/>
                <a:gridCol w="971363"/>
                <a:gridCol w="896643"/>
                <a:gridCol w="896643"/>
              </a:tblGrid>
              <a:tr h="216776">
                <a:tc>
                  <a:txBody>
                    <a:bodyPr/>
                    <a:lstStyle/>
                    <a:p>
                      <a:pPr algn="ctr" fontAlgn="b"/>
                      <a:r>
                        <a:rPr lang="en-US" sz="1100" b="1" i="0" u="none" strike="noStrike" dirty="0">
                          <a:solidFill>
                            <a:schemeClr val="bg1"/>
                          </a:solidFill>
                          <a:effectLst/>
                          <a:latin typeface="Calibri" panose="020F0502020204030204" pitchFamily="34" charset="0"/>
                        </a:rPr>
                        <a:t>AVISIT</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1100" b="1" i="0" u="none" strike="noStrike" dirty="0">
                          <a:solidFill>
                            <a:schemeClr val="bg1"/>
                          </a:solidFill>
                          <a:effectLst/>
                          <a:latin typeface="Calibri" panose="020F0502020204030204" pitchFamily="34" charset="0"/>
                        </a:rPr>
                        <a:t>AVISITN</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1100" b="1" i="0" u="none" strike="noStrike" dirty="0">
                          <a:solidFill>
                            <a:schemeClr val="bg1"/>
                          </a:solidFill>
                          <a:effectLst/>
                          <a:latin typeface="Calibri" panose="020F0502020204030204" pitchFamily="34" charset="0"/>
                        </a:rPr>
                        <a:t>PARAM</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1100" b="1" i="0" u="none" strike="noStrike" dirty="0">
                          <a:solidFill>
                            <a:schemeClr val="bg1"/>
                          </a:solidFill>
                          <a:effectLst/>
                          <a:latin typeface="Calibri" panose="020F0502020204030204" pitchFamily="34" charset="0"/>
                        </a:rPr>
                        <a:t>PARAMCD</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1100" b="1" i="0" u="none" strike="noStrike" dirty="0">
                          <a:solidFill>
                            <a:schemeClr val="bg1"/>
                          </a:solidFill>
                          <a:effectLst/>
                          <a:latin typeface="Calibri" panose="020F0502020204030204" pitchFamily="34" charset="0"/>
                        </a:rPr>
                        <a:t>AVAL</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BASELINE</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1100" b="0" i="0" u="none" strike="noStrike" dirty="0">
                          <a:solidFill>
                            <a:srgbClr val="000000"/>
                          </a:solidFill>
                          <a:effectLst/>
                          <a:latin typeface="Calibri" panose="020F0502020204030204" pitchFamily="34" charset="0"/>
                        </a:rPr>
                        <a:t>2</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1100" b="0" i="0" u="none" strike="noStrike" dirty="0">
                          <a:solidFill>
                            <a:srgbClr val="000000"/>
                          </a:solidFill>
                          <a:effectLst/>
                          <a:latin typeface="Calibri" panose="020F0502020204030204" pitchFamily="34" charset="0"/>
                        </a:rPr>
                        <a:t>Height (cm</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1100" b="0" i="0" u="none" strike="noStrike" dirty="0">
                          <a:solidFill>
                            <a:srgbClr val="000000"/>
                          </a:solidFill>
                          <a:effectLst/>
                          <a:latin typeface="Calibri" panose="020F0502020204030204" pitchFamily="34" charset="0"/>
                        </a:rPr>
                        <a:t>HGT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1100" b="0" i="0" u="none" strike="noStrike" dirty="0">
                          <a:solidFill>
                            <a:srgbClr val="000000"/>
                          </a:solidFill>
                          <a:effectLst/>
                          <a:latin typeface="Calibri" panose="020F0502020204030204" pitchFamily="34" charset="0"/>
                        </a:rPr>
                        <a:t>157</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PRE-SCREENING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-10</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Weight (kg)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WGT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60</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SCREENING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1</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Weight (kg)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WGT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61</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BASELINE</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2</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Weight (kg)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61</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VISIT 3</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3</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Weight (kg)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60.8</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VISIT 4</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4</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Weight (kg)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60.5</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VISIT 5</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5</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Weight (kg)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60</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r>
              <a:tr h="216776">
                <a:tc>
                  <a:txBody>
                    <a:bodyPr/>
                    <a:lstStyle/>
                    <a:p>
                      <a:pPr algn="l" fontAlgn="b"/>
                      <a:r>
                        <a:rPr lang="en-US" sz="1100" b="1" i="0" u="none" strike="noStrike" dirty="0">
                          <a:solidFill>
                            <a:srgbClr val="000000"/>
                          </a:solidFill>
                          <a:effectLst/>
                          <a:latin typeface="Calibri" panose="020F0502020204030204" pitchFamily="34" charset="0"/>
                        </a:rPr>
                        <a:t>BASELINE</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2</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smtClean="0">
                          <a:solidFill>
                            <a:srgbClr val="000000"/>
                          </a:solidFill>
                          <a:effectLst/>
                          <a:latin typeface="Calibri" panose="020F0502020204030204" pitchFamily="34" charset="0"/>
                        </a:rPr>
                        <a:t>BMI (kg/m2)</a:t>
                      </a:r>
                      <a:endParaRPr lang="en-US" sz="1100" b="1" i="0" u="none" strike="noStrike" dirty="0">
                        <a:solidFill>
                          <a:srgbClr val="000000"/>
                        </a:solidFill>
                        <a:effectLst/>
                        <a:latin typeface="Calibri" panose="020F050202020403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BMI</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24.74745</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r>
              <a:tr h="216776">
                <a:tc>
                  <a:txBody>
                    <a:bodyPr/>
                    <a:lstStyle/>
                    <a:p>
                      <a:pPr algn="l" fontAlgn="b"/>
                      <a:r>
                        <a:rPr lang="en-US" sz="1100" b="1" i="0" u="none" strike="noStrike" dirty="0">
                          <a:solidFill>
                            <a:srgbClr val="000000"/>
                          </a:solidFill>
                          <a:effectLst/>
                          <a:latin typeface="Calibri" panose="020F0502020204030204" pitchFamily="34" charset="0"/>
                        </a:rPr>
                        <a:t>VISIT 3</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3</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smtClean="0">
                          <a:solidFill>
                            <a:srgbClr val="000000"/>
                          </a:solidFill>
                          <a:effectLst/>
                          <a:latin typeface="Calibri" panose="020F0502020204030204" pitchFamily="34" charset="0"/>
                        </a:rPr>
                        <a:t>BMI (kg/m2)</a:t>
                      </a:r>
                      <a:endParaRPr lang="en-US" sz="1100" b="1" i="0" u="none" strike="noStrike" dirty="0">
                        <a:solidFill>
                          <a:srgbClr val="000000"/>
                        </a:solidFill>
                        <a:effectLst/>
                        <a:latin typeface="Calibri" panose="020F050202020403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BMI</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24.66632</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r>
              <a:tr h="216776">
                <a:tc>
                  <a:txBody>
                    <a:bodyPr/>
                    <a:lstStyle/>
                    <a:p>
                      <a:pPr algn="l" fontAlgn="b"/>
                      <a:r>
                        <a:rPr lang="en-US" sz="1100" b="1" i="0" u="none" strike="noStrike" dirty="0">
                          <a:solidFill>
                            <a:srgbClr val="000000"/>
                          </a:solidFill>
                          <a:effectLst/>
                          <a:latin typeface="Calibri" panose="020F0502020204030204" pitchFamily="34" charset="0"/>
                        </a:rPr>
                        <a:t>VISIT 4</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4</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smtClean="0">
                          <a:solidFill>
                            <a:srgbClr val="000000"/>
                          </a:solidFill>
                          <a:effectLst/>
                          <a:latin typeface="Calibri" panose="020F0502020204030204" pitchFamily="34" charset="0"/>
                        </a:rPr>
                        <a:t>BMI (kg/m2)</a:t>
                      </a:r>
                      <a:endParaRPr lang="en-US" sz="1100" b="1" i="0" u="none" strike="noStrike" dirty="0">
                        <a:solidFill>
                          <a:srgbClr val="000000"/>
                        </a:solidFill>
                        <a:effectLst/>
                        <a:latin typeface="Calibri" panose="020F050202020403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BMI</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24.54461</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r>
              <a:tr h="216776">
                <a:tc>
                  <a:txBody>
                    <a:bodyPr/>
                    <a:lstStyle/>
                    <a:p>
                      <a:pPr algn="l" fontAlgn="b"/>
                      <a:r>
                        <a:rPr lang="en-US" sz="1100" b="1" i="0" u="none" strike="noStrike" dirty="0">
                          <a:solidFill>
                            <a:srgbClr val="000000"/>
                          </a:solidFill>
                          <a:effectLst/>
                          <a:latin typeface="Calibri" panose="020F0502020204030204" pitchFamily="34" charset="0"/>
                        </a:rPr>
                        <a:t>VISIT 5</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5</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smtClean="0">
                          <a:solidFill>
                            <a:srgbClr val="000000"/>
                          </a:solidFill>
                          <a:effectLst/>
                          <a:latin typeface="Calibri" panose="020F0502020204030204" pitchFamily="34" charset="0"/>
                        </a:rPr>
                        <a:t>BMI (kg/m2)</a:t>
                      </a:r>
                      <a:endParaRPr lang="en-US" sz="1100" b="1" i="0" u="none" strike="noStrike" dirty="0">
                        <a:solidFill>
                          <a:srgbClr val="000000"/>
                        </a:solidFill>
                        <a:effectLst/>
                        <a:latin typeface="Calibri" panose="020F050202020403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BMI</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24.34176</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r>
            </a:tbl>
          </a:graphicData>
        </a:graphic>
      </p:graphicFrame>
      <p:sp>
        <p:nvSpPr>
          <p:cNvPr id="23"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35203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1" y="393517"/>
            <a:ext cx="8511639" cy="535539"/>
          </a:xfrm>
        </p:spPr>
        <p:txBody>
          <a:bodyPr>
            <a:noAutofit/>
          </a:bodyPr>
          <a:lstStyle/>
          <a:p>
            <a:pPr algn="l"/>
            <a:r>
              <a:rPr lang="en-US" sz="2800" dirty="0">
                <a:solidFill>
                  <a:schemeClr val="bg1"/>
                </a:solidFill>
              </a:rPr>
              <a:t>Rules for creation of rows and columns in </a:t>
            </a:r>
            <a:r>
              <a:rPr lang="en-US" sz="2800" dirty="0" smtClean="0">
                <a:solidFill>
                  <a:schemeClr val="bg1"/>
                </a:solidFill>
              </a:rPr>
              <a:t>ADaM</a:t>
            </a:r>
            <a:endParaRPr lang="en-US" sz="2800" dirty="0">
              <a:solidFill>
                <a:schemeClr val="bg1"/>
              </a:solidFill>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l="18198" t="43134" r="17796" b="21278"/>
          <a:stretch>
            <a:fillRect/>
          </a:stretch>
        </p:blipFill>
        <p:spPr bwMode="auto">
          <a:xfrm>
            <a:off x="3606361" y="1630906"/>
            <a:ext cx="5309039" cy="3206352"/>
          </a:xfrm>
          <a:prstGeom prst="rect">
            <a:avLst/>
          </a:prstGeom>
          <a:noFill/>
          <a:ln>
            <a:noFill/>
          </a:ln>
          <a:effectLst/>
          <a:extLst>
            <a:ext uri="{909E8E84-426E-40DD-AFC4-6F175D3DCCD1}">
              <a14:hiddenFill xmlns:a14="http://schemas.microsoft.com/office/drawing/2010/main">
                <a:blipFill dpi="0" rotWithShape="0">
                  <a:blip/>
                  <a:srcRect l="18198" t="43134" r="17796" b="21278"/>
                  <a:stretch>
                    <a:fillRect/>
                  </a:stretch>
                </a:blipFill>
              </a14:hiddenFill>
            </a:ext>
            <a:ext uri="{91240B29-F687-4F45-9708-019B960494DF}">
              <a14:hiddenLine xmlns:a14="http://schemas.microsoft.com/office/drawing/2010/main" w="12600" cap="flat">
                <a:solidFill>
                  <a:srgbClr val="41719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Oval 5"/>
          <p:cNvSpPr/>
          <p:nvPr/>
        </p:nvSpPr>
        <p:spPr>
          <a:xfrm>
            <a:off x="7981291" y="2366015"/>
            <a:ext cx="496614" cy="271955"/>
          </a:xfrm>
          <a:prstGeom prst="ellipse">
            <a:avLst/>
          </a:prstGeom>
          <a:noFill/>
          <a:ln w="28575">
            <a:solidFill>
              <a:srgbClr val="DF3E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7" name="Oval 6"/>
          <p:cNvSpPr/>
          <p:nvPr/>
        </p:nvSpPr>
        <p:spPr>
          <a:xfrm flipV="1">
            <a:off x="7981291" y="3993805"/>
            <a:ext cx="496614" cy="245269"/>
          </a:xfrm>
          <a:prstGeom prst="ellipse">
            <a:avLst/>
          </a:prstGeom>
          <a:noFill/>
          <a:ln w="28575">
            <a:solidFill>
              <a:srgbClr val="DF3E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 Box 2"/>
          <p:cNvSpPr txBox="1">
            <a:spLocks noChangeArrowheads="1"/>
          </p:cNvSpPr>
          <p:nvPr/>
        </p:nvSpPr>
        <p:spPr bwMode="auto">
          <a:xfrm>
            <a:off x="306288" y="1229078"/>
            <a:ext cx="3157044" cy="3393281"/>
          </a:xfrm>
          <a:prstGeom prst="rect">
            <a:avLst/>
          </a:prstGeom>
          <a:extLst/>
        </p:spPr>
        <p:txBody>
          <a:bodyPr>
            <a:noAutofit/>
          </a:bodyPr>
          <a:lstStyle>
            <a:defPPr>
              <a:defRPr lang="en-US"/>
            </a:defPPr>
            <a:lvl1pPr marL="171450" indent="-171450" defTabSz="685800" fontAlgn="base">
              <a:lnSpc>
                <a:spcPct val="120000"/>
              </a:lnSpc>
              <a:spcBef>
                <a:spcPts val="750"/>
              </a:spcBef>
              <a:spcAft>
                <a:spcPct val="0"/>
              </a:spcAft>
              <a:buClr>
                <a:schemeClr val="tx1"/>
              </a:buClr>
              <a:buFont typeface="Arial" panose="020B0604020202020204" pitchFamily="34" charset="0"/>
              <a:buChar char="•"/>
              <a:defRPr sz="1500" cap="all"/>
            </a:lvl1pPr>
            <a:lvl2pPr marL="514350" lvl="1" indent="-171450" defTabSz="685800" fontAlgn="base">
              <a:lnSpc>
                <a:spcPct val="120000"/>
              </a:lnSpc>
              <a:spcBef>
                <a:spcPts val="375"/>
              </a:spcBef>
              <a:spcAft>
                <a:spcPct val="0"/>
              </a:spcAft>
              <a:buClr>
                <a:schemeClr val="tx1"/>
              </a:buClr>
              <a:buFont typeface="Arial" panose="020B0604020202020204" pitchFamily="34" charset="0"/>
              <a:buChar char="•"/>
              <a:defRPr sz="2000" cap="none"/>
            </a:lvl2pPr>
            <a:lvl3pPr marL="857250" lvl="2" indent="-171450" defTabSz="685800" fontAlgn="base">
              <a:lnSpc>
                <a:spcPct val="120000"/>
              </a:lnSpc>
              <a:spcBef>
                <a:spcPts val="375"/>
              </a:spcBef>
              <a:spcAft>
                <a:spcPct val="0"/>
              </a:spcAft>
              <a:buClr>
                <a:schemeClr val="tx1"/>
              </a:buClr>
              <a:buFont typeface="Arial" panose="020B0604020202020204" pitchFamily="34" charset="0"/>
              <a:buChar char="•"/>
              <a:defRPr sz="2000" cap="none"/>
            </a:lvl3pPr>
            <a:lvl4pPr marL="1200150" indent="-171450" defTabSz="685800" fontAlgn="base">
              <a:lnSpc>
                <a:spcPct val="120000"/>
              </a:lnSpc>
              <a:spcBef>
                <a:spcPts val="375"/>
              </a:spcBef>
              <a:spcAft>
                <a:spcPct val="0"/>
              </a:spcAft>
              <a:buClr>
                <a:schemeClr val="tx1"/>
              </a:buClr>
              <a:buFont typeface="Arial" panose="020B0604020202020204" pitchFamily="34" charset="0"/>
              <a:buChar char="•"/>
              <a:defRPr sz="1000" cap="all"/>
            </a:lvl4pPr>
            <a:lvl5pPr marL="1543050" indent="-171450" defTabSz="685800" fontAlgn="base">
              <a:lnSpc>
                <a:spcPct val="120000"/>
              </a:lnSpc>
              <a:spcBef>
                <a:spcPts val="375"/>
              </a:spcBef>
              <a:spcAft>
                <a:spcPct val="0"/>
              </a:spcAft>
              <a:buClr>
                <a:schemeClr val="tx1"/>
              </a:buClr>
              <a:buFont typeface="Arial" panose="020B0604020202020204" pitchFamily="34" charset="0"/>
              <a:buChar char="•"/>
              <a:defRPr sz="1000" cap="all"/>
            </a:lvl5pPr>
            <a:lvl6pPr marL="1885950" indent="-171450" defTabSz="685800">
              <a:lnSpc>
                <a:spcPct val="120000"/>
              </a:lnSpc>
              <a:spcBef>
                <a:spcPts val="375"/>
              </a:spcBef>
              <a:buClr>
                <a:schemeClr val="tx1"/>
              </a:buClr>
              <a:buFont typeface="Arial" panose="020B0604020202020204" pitchFamily="34" charset="0"/>
              <a:buChar char="•"/>
              <a:defRPr sz="1050" cap="all" baseline="0">
                <a:effectLst/>
              </a:defRPr>
            </a:lvl6pPr>
            <a:lvl7pPr marL="2228850" indent="-171450" defTabSz="685800">
              <a:lnSpc>
                <a:spcPct val="120000"/>
              </a:lnSpc>
              <a:spcBef>
                <a:spcPts val="375"/>
              </a:spcBef>
              <a:buClr>
                <a:schemeClr val="tx1"/>
              </a:buClr>
              <a:buFont typeface="Arial" panose="020B0604020202020204" pitchFamily="34" charset="0"/>
              <a:buChar char="•"/>
              <a:defRPr sz="1050" cap="all" baseline="0">
                <a:effectLst/>
              </a:defRPr>
            </a:lvl7pPr>
            <a:lvl8pPr marL="2571750" indent="-171450" defTabSz="685800">
              <a:lnSpc>
                <a:spcPct val="120000"/>
              </a:lnSpc>
              <a:spcBef>
                <a:spcPts val="375"/>
              </a:spcBef>
              <a:buClr>
                <a:schemeClr val="tx1"/>
              </a:buClr>
              <a:buFont typeface="Arial" panose="020B0604020202020204" pitchFamily="34" charset="0"/>
              <a:buChar char="•"/>
              <a:defRPr sz="1050" cap="all" baseline="0">
                <a:effectLst/>
              </a:defRPr>
            </a:lvl8pPr>
            <a:lvl9pPr marL="2914650" indent="-171450" defTabSz="685800">
              <a:lnSpc>
                <a:spcPct val="120000"/>
              </a:lnSpc>
              <a:spcBef>
                <a:spcPts val="375"/>
              </a:spcBef>
              <a:buClr>
                <a:schemeClr val="tx1"/>
              </a:buClr>
              <a:buFont typeface="Arial" panose="020B0604020202020204" pitchFamily="34" charset="0"/>
              <a:buChar char="•"/>
              <a:defRPr sz="1050" cap="all" baseline="0">
                <a:effectLst/>
              </a:defRPr>
            </a:lvl9pPr>
          </a:lstStyle>
          <a:p>
            <a:pPr marL="0" indent="0">
              <a:buNone/>
            </a:pPr>
            <a:r>
              <a:rPr lang="en-US" altLang="en-US" sz="2100" b="1" u="sng" dirty="0">
                <a:solidFill>
                  <a:srgbClr val="000000"/>
                </a:solidFill>
              </a:rPr>
              <a:t>Rule 6 </a:t>
            </a:r>
            <a:r>
              <a:rPr lang="en-US" altLang="en-US" sz="2100" dirty="0"/>
              <a:t>: </a:t>
            </a:r>
          </a:p>
          <a:p>
            <a:pPr marL="0" lvl="1" indent="0">
              <a:buNone/>
            </a:pPr>
            <a:r>
              <a:rPr lang="en-US" altLang="en-US" sz="1800" dirty="0">
                <a:solidFill>
                  <a:srgbClr val="000000"/>
                </a:solidFill>
              </a:rPr>
              <a:t>When there is </a:t>
            </a:r>
            <a:r>
              <a:rPr lang="en-US" altLang="en-US" sz="1800" dirty="0">
                <a:solidFill>
                  <a:srgbClr val="DF3E82"/>
                </a:solidFill>
              </a:rPr>
              <a:t>more than one</a:t>
            </a:r>
            <a:r>
              <a:rPr lang="en-US" altLang="en-US" sz="1800" dirty="0">
                <a:solidFill>
                  <a:srgbClr val="FF0000"/>
                </a:solidFill>
              </a:rPr>
              <a:t> </a:t>
            </a:r>
            <a:r>
              <a:rPr lang="en-US" altLang="en-US" sz="1800" dirty="0">
                <a:solidFill>
                  <a:srgbClr val="000000"/>
                </a:solidFill>
              </a:rPr>
              <a:t>definition of </a:t>
            </a:r>
            <a:r>
              <a:rPr lang="en-US" altLang="en-US" sz="1800" dirty="0">
                <a:solidFill>
                  <a:srgbClr val="DF3E82"/>
                </a:solidFill>
              </a:rPr>
              <a:t>baseline</a:t>
            </a:r>
            <a:r>
              <a:rPr lang="en-US" altLang="en-US" sz="1800" dirty="0">
                <a:solidFill>
                  <a:srgbClr val="000000"/>
                </a:solidFill>
              </a:rPr>
              <a:t>, each additional definition of baseline requires the creation of its own set of rows.</a:t>
            </a:r>
            <a:endParaRPr lang="en-US" altLang="en-US" sz="1800" dirty="0"/>
          </a:p>
          <a:p>
            <a:pPr marL="0" indent="0">
              <a:buNone/>
            </a:pPr>
            <a:endParaRPr lang="en-US" altLang="en-US" sz="1200" dirty="0"/>
          </a:p>
          <a:p>
            <a:pPr marL="0" indent="0">
              <a:buNone/>
            </a:pPr>
            <a:endParaRPr lang="en-US" altLang="en-US" sz="1200" dirty="0"/>
          </a:p>
        </p:txBody>
      </p:sp>
      <p:sp>
        <p:nvSpPr>
          <p:cNvPr id="8"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7515687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ata and TCS logo.w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4" name="Title 3"/>
          <p:cNvSpPr>
            <a:spLocks noGrp="1"/>
          </p:cNvSpPr>
          <p:nvPr>
            <p:ph type="title"/>
          </p:nvPr>
        </p:nvSpPr>
        <p:spPr/>
        <p:txBody>
          <a:bodyPr anchor="ctr"/>
          <a:lstStyle/>
          <a:p>
            <a:r>
              <a:rPr lang="en-US" dirty="0"/>
              <a:t>Navigating through </a:t>
            </a:r>
            <a:r>
              <a:rPr lang="en-US" dirty="0" err="1"/>
              <a:t>ADaM</a:t>
            </a:r>
            <a:r>
              <a:rPr lang="en-US" dirty="0"/>
              <a:t> IG </a:t>
            </a:r>
          </a:p>
        </p:txBody>
      </p:sp>
      <p:sp>
        <p:nvSpPr>
          <p:cNvPr id="2" name="Subtitle 1"/>
          <p:cNvSpPr>
            <a:spLocks noGrp="1"/>
          </p:cNvSpPr>
          <p:nvPr>
            <p:ph type="subTitle" idx="1"/>
          </p:nvPr>
        </p:nvSpPr>
        <p:spPr>
          <a:xfrm>
            <a:off x="0" y="3831740"/>
            <a:ext cx="7286625" cy="508000"/>
          </a:xfrm>
        </p:spPr>
        <p:txBody>
          <a:bodyPr/>
          <a:lstStyle/>
          <a:p>
            <a:r>
              <a:rPr lang="en-US" dirty="0" err="1"/>
              <a:t>Anagha</a:t>
            </a:r>
            <a:r>
              <a:rPr lang="en-US" dirty="0"/>
              <a:t> </a:t>
            </a:r>
            <a:r>
              <a:rPr lang="en-US" dirty="0" err="1"/>
              <a:t>Bhatkhande</a:t>
            </a:r>
            <a:r>
              <a:rPr lang="en-US" dirty="0"/>
              <a:t> </a:t>
            </a:r>
            <a:br>
              <a:rPr lang="en-US" dirty="0"/>
            </a:br>
            <a:r>
              <a:rPr lang="en-US" dirty="0" err="1"/>
              <a:t>Varsha</a:t>
            </a:r>
            <a:r>
              <a:rPr lang="en-US" dirty="0"/>
              <a:t> Mahajan</a:t>
            </a:r>
          </a:p>
        </p:txBody>
      </p:sp>
      <p:sp>
        <p:nvSpPr>
          <p:cNvPr id="7" name="TextBox 6"/>
          <p:cNvSpPr txBox="1"/>
          <p:nvPr/>
        </p:nvSpPr>
        <p:spPr>
          <a:xfrm>
            <a:off x="7041932" y="5323340"/>
            <a:ext cx="1647014" cy="153888"/>
          </a:xfrm>
          <a:prstGeom prst="rect">
            <a:avLst/>
          </a:prstGeom>
          <a:noFill/>
        </p:spPr>
        <p:txBody>
          <a:bodyPr wrap="square" lIns="0" tIns="0" rIns="0" bIns="0" rtlCol="0" anchor="b">
            <a:spAutoFit/>
          </a:bodyPr>
          <a:lstStyle/>
          <a:p>
            <a:pPr algn="r">
              <a:spcAft>
                <a:spcPts val="500"/>
              </a:spcAft>
            </a:pPr>
            <a:r>
              <a:rPr lang="en-IN" sz="1000" dirty="0" smtClean="0">
                <a:solidFill>
                  <a:schemeClr val="tx1">
                    <a:lumMod val="75000"/>
                    <a:lumOff val="25000"/>
                  </a:schemeClr>
                </a:solidFill>
              </a:rPr>
              <a:t>Effective date: 01-Nov-2017</a:t>
            </a:r>
            <a:endParaRPr lang="en-US" sz="1000" dirty="0">
              <a:solidFill>
                <a:schemeClr val="tx1">
                  <a:lumMod val="75000"/>
                  <a:lumOff val="25000"/>
                </a:schemeClr>
              </a:solidFill>
              <a:latin typeface="Minion Pro"/>
              <a:cs typeface="Minion Pro"/>
            </a:endParaRPr>
          </a:p>
        </p:txBody>
      </p:sp>
      <p:sp>
        <p:nvSpPr>
          <p:cNvPr id="6" name="TextBox 5"/>
          <p:cNvSpPr txBox="1"/>
          <p:nvPr/>
        </p:nvSpPr>
        <p:spPr>
          <a:xfrm>
            <a:off x="4471813" y="5319700"/>
            <a:ext cx="264496" cy="153888"/>
          </a:xfrm>
          <a:prstGeom prst="rect">
            <a:avLst/>
          </a:prstGeom>
          <a:noFill/>
        </p:spPr>
        <p:txBody>
          <a:bodyPr wrap="none" lIns="0" tIns="0" rIns="0" bIns="0" rtlCol="0" anchor="b">
            <a:spAutoFit/>
          </a:bodyPr>
          <a:lstStyle/>
          <a:p>
            <a:pPr marL="0" algn="ctr" defTabSz="457200" rtl="0" eaLnBrk="1" latinLnBrk="0" hangingPunct="1">
              <a:spcAft>
                <a:spcPts val="500"/>
              </a:spcAft>
            </a:pPr>
            <a:r>
              <a:rPr lang="en-US" sz="1000" kern="1200" dirty="0" smtClean="0">
                <a:solidFill>
                  <a:schemeClr val="tx1">
                    <a:lumMod val="75000"/>
                    <a:lumOff val="25000"/>
                  </a:schemeClr>
                </a:solidFill>
                <a:latin typeface="+mn-lt"/>
                <a:ea typeface="+mn-ea"/>
                <a:cs typeface="+mn-cs"/>
              </a:rPr>
              <a:t>V 1.0</a:t>
            </a:r>
            <a:endParaRPr lang="en-IN" sz="1000" kern="1200" dirty="0">
              <a:solidFill>
                <a:schemeClr val="tx1">
                  <a:lumMod val="75000"/>
                  <a:lumOff val="25000"/>
                </a:schemeClr>
              </a:solidFill>
              <a:latin typeface="+mn-lt"/>
              <a:ea typeface="+mn-ea"/>
              <a:cs typeface="+mn-cs"/>
            </a:endParaRPr>
          </a:p>
        </p:txBody>
      </p:sp>
      <p:sp>
        <p:nvSpPr>
          <p:cNvPr id="8" name="TextBox 7"/>
          <p:cNvSpPr txBox="1"/>
          <p:nvPr/>
        </p:nvSpPr>
        <p:spPr>
          <a:xfrm>
            <a:off x="3181463" y="5530317"/>
            <a:ext cx="2845193" cy="123111"/>
          </a:xfrm>
          <a:prstGeom prst="rect">
            <a:avLst/>
          </a:prstGeom>
          <a:noFill/>
        </p:spPr>
        <p:txBody>
          <a:bodyPr wrap="square" lIns="0" tIns="0" rIns="0" bIns="0" rtlCol="0" anchor="b">
            <a:spAutoFit/>
          </a:bodyPr>
          <a:lstStyle/>
          <a:p>
            <a:pPr algn="ctr">
              <a:spcAft>
                <a:spcPts val="500"/>
              </a:spcAft>
            </a:pPr>
            <a:r>
              <a:rPr lang="en-IN" sz="800" dirty="0" smtClean="0">
                <a:solidFill>
                  <a:schemeClr val="tx1">
                    <a:lumMod val="75000"/>
                    <a:lumOff val="25000"/>
                  </a:schemeClr>
                </a:solidFill>
              </a:rPr>
              <a:t>Copyright © 2016 Tata Consultancy Services Limited</a:t>
            </a:r>
            <a:endParaRPr lang="en-US" sz="800" dirty="0">
              <a:solidFill>
                <a:schemeClr val="tx1">
                  <a:lumMod val="75000"/>
                  <a:lumOff val="25000"/>
                </a:schemeClr>
              </a:solidFill>
              <a:latin typeface="Minion Pro"/>
              <a:cs typeface="Minion Pro"/>
            </a:endParaRPr>
          </a:p>
        </p:txBody>
      </p:sp>
    </p:spTree>
    <p:extLst>
      <p:ext uri="{BB962C8B-B14F-4D97-AF65-F5344CB8AC3E}">
        <p14:creationId xmlns:p14="http://schemas.microsoft.com/office/powerpoint/2010/main" val="41756347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0667"/>
            <a:ext cx="3082389" cy="535539"/>
          </a:xfrm>
        </p:spPr>
        <p:txBody>
          <a:bodyPr wrap="square">
            <a:noAutofit/>
          </a:bodyPr>
          <a:lstStyle/>
          <a:p>
            <a:r>
              <a:rPr lang="en-US" sz="2800" dirty="0" err="1">
                <a:solidFill>
                  <a:schemeClr val="bg1"/>
                </a:solidFill>
              </a:rPr>
              <a:t>ADaM</a:t>
            </a:r>
            <a:r>
              <a:rPr lang="en-US" sz="2800" dirty="0">
                <a:solidFill>
                  <a:schemeClr val="bg1"/>
                </a:solidFill>
              </a:rPr>
              <a:t> IG</a:t>
            </a:r>
          </a:p>
        </p:txBody>
      </p:sp>
      <p:pic>
        <p:nvPicPr>
          <p:cNvPr id="5" name="Picture 4"/>
          <p:cNvPicPr>
            <a:picLocks noChangeAspect="1"/>
          </p:cNvPicPr>
          <p:nvPr/>
        </p:nvPicPr>
        <p:blipFill>
          <a:blip r:embed="rId3"/>
          <a:stretch>
            <a:fillRect/>
          </a:stretch>
        </p:blipFill>
        <p:spPr>
          <a:xfrm>
            <a:off x="724396" y="1092079"/>
            <a:ext cx="7927283" cy="3836923"/>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3010232507"/>
              </p:ext>
            </p:extLst>
          </p:nvPr>
        </p:nvGraphicFramePr>
        <p:xfrm>
          <a:off x="8000999" y="4403291"/>
          <a:ext cx="914400" cy="771525"/>
        </p:xfrm>
        <a:graphic>
          <a:graphicData uri="http://schemas.openxmlformats.org/presentationml/2006/ole">
            <mc:AlternateContent xmlns:mc="http://schemas.openxmlformats.org/markup-compatibility/2006">
              <mc:Choice xmlns:v="urn:schemas-microsoft-com:vml" Requires="v">
                <p:oleObj spid="_x0000_s1048" name="Acrobat Document" showAsIcon="1" r:id="rId4" imgW="914400" imgH="771480" progId="AcroExch.Document.11">
                  <p:embed/>
                </p:oleObj>
              </mc:Choice>
              <mc:Fallback>
                <p:oleObj name="Acrobat Document" showAsIcon="1" r:id="rId4" imgW="914400" imgH="771480" progId="AcroExch.Document.11">
                  <p:embed/>
                  <p:pic>
                    <p:nvPicPr>
                      <p:cNvPr id="0" name=""/>
                      <p:cNvPicPr/>
                      <p:nvPr/>
                    </p:nvPicPr>
                    <p:blipFill>
                      <a:blip r:embed="rId5"/>
                      <a:stretch>
                        <a:fillRect/>
                      </a:stretch>
                    </p:blipFill>
                    <p:spPr>
                      <a:xfrm>
                        <a:off x="8000999" y="4403291"/>
                        <a:ext cx="914400" cy="771525"/>
                      </a:xfrm>
                      <a:prstGeom prst="rect">
                        <a:avLst/>
                      </a:prstGeom>
                    </p:spPr>
                  </p:pic>
                </p:oleObj>
              </mc:Fallback>
            </mc:AlternateContent>
          </a:graphicData>
        </a:graphic>
      </p:graphicFrame>
      <p:sp>
        <p:nvSpPr>
          <p:cNvPr id="6"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80676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verb" presetSubtype="0" fill="hold" nodeType="clickEffect">
                                  <p:stCondLst>
                                    <p:cond delay="0"/>
                                  </p:stCondLst>
                                  <p:childTnLst>
                                    <p:cmd type="verb" cmd="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Reference</a:t>
            </a:r>
          </a:p>
          <a:p>
            <a:r>
              <a:rPr lang="en-US" dirty="0"/>
              <a:t>Reference</a:t>
            </a:r>
          </a:p>
          <a:p>
            <a:r>
              <a:rPr lang="en-US" dirty="0"/>
              <a:t>Reference</a:t>
            </a:r>
          </a:p>
          <a:p>
            <a:r>
              <a:rPr lang="en-US" dirty="0"/>
              <a:t>Reference</a:t>
            </a:r>
          </a:p>
          <a:p>
            <a:r>
              <a:rPr lang="en-US" dirty="0" smtClean="0"/>
              <a:t>Reference</a:t>
            </a:r>
            <a:endParaRPr lang="en-US" dirty="0"/>
          </a:p>
          <a:p>
            <a:r>
              <a:rPr lang="en-US" dirty="0"/>
              <a:t>Reference</a:t>
            </a:r>
          </a:p>
          <a:p>
            <a:endParaRPr lang="en-US" dirty="0"/>
          </a:p>
          <a:p>
            <a:endParaRPr lang="en-US" dirty="0"/>
          </a:p>
        </p:txBody>
      </p:sp>
      <p:sp>
        <p:nvSpPr>
          <p:cNvPr id="2" name="Title 1"/>
          <p:cNvSpPr>
            <a:spLocks noGrp="1"/>
          </p:cNvSpPr>
          <p:nvPr>
            <p:ph type="title"/>
          </p:nvPr>
        </p:nvSpPr>
        <p:spPr/>
        <p:txBody>
          <a:bodyPr anchor="ctr"/>
          <a:lstStyle/>
          <a:p>
            <a:r>
              <a:rPr lang="en-US" dirty="0" smtClean="0"/>
              <a:t>References</a:t>
            </a:r>
            <a:endParaRPr lang="en-US" dirty="0"/>
          </a:p>
        </p:txBody>
      </p:sp>
    </p:spTree>
    <p:extLst>
      <p:ext uri="{BB962C8B-B14F-4D97-AF65-F5344CB8AC3E}">
        <p14:creationId xmlns:p14="http://schemas.microsoft.com/office/powerpoint/2010/main" val="8609255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3257549"/>
            <a:ext cx="7286625" cy="1041181"/>
          </a:xfrm>
        </p:spPr>
        <p:txBody>
          <a:bodyPr anchor="ctr"/>
          <a:lstStyle/>
          <a:p>
            <a:r>
              <a:rPr lang="en-US" dirty="0" smtClean="0"/>
              <a:t>Thank You</a:t>
            </a:r>
            <a:endParaRPr lang="en-US" dirty="0"/>
          </a:p>
        </p:txBody>
      </p:sp>
      <p:sp>
        <p:nvSpPr>
          <p:cNvPr id="8" name="TextBox 7"/>
          <p:cNvSpPr txBox="1"/>
          <p:nvPr/>
        </p:nvSpPr>
        <p:spPr>
          <a:xfrm>
            <a:off x="3324002" y="4610358"/>
            <a:ext cx="3962623" cy="153888"/>
          </a:xfrm>
          <a:prstGeom prst="rect">
            <a:avLst/>
          </a:prstGeom>
          <a:noFill/>
        </p:spPr>
        <p:txBody>
          <a:bodyPr wrap="none" lIns="0" tIns="0" rIns="0" bIns="0" rtlCol="0">
            <a:spAutoFit/>
          </a:bodyPr>
          <a:lstStyle/>
          <a:p>
            <a:r>
              <a:rPr lang="en-US" sz="1000" dirty="0">
                <a:latin typeface="+mj-lt"/>
                <a:cs typeface="Arial" pitchFamily="34" charset="0"/>
              </a:rPr>
              <a:t>For any feedback/comment/clarification please contact us at </a:t>
            </a:r>
            <a:r>
              <a:rPr lang="en-US" sz="1000" u="sng" dirty="0">
                <a:latin typeface="+mj-lt"/>
                <a:cs typeface="Arial" pitchFamily="34" charset="0"/>
                <a:hlinkClick r:id="rId2"/>
              </a:rPr>
              <a:t>PALS@tcs.com</a:t>
            </a:r>
            <a:endParaRPr lang="en-US" sz="1000" dirty="0">
              <a:latin typeface="+mj-lt"/>
              <a:cs typeface="Arial" pitchFamily="34" charset="0"/>
            </a:endParaRPr>
          </a:p>
        </p:txBody>
      </p:sp>
      <p:sp>
        <p:nvSpPr>
          <p:cNvPr id="9" name="TextBox 8"/>
          <p:cNvSpPr txBox="1"/>
          <p:nvPr/>
        </p:nvSpPr>
        <p:spPr>
          <a:xfrm>
            <a:off x="4411980" y="5324824"/>
            <a:ext cx="320041" cy="153888"/>
          </a:xfrm>
          <a:prstGeom prst="rect">
            <a:avLst/>
          </a:prstGeom>
          <a:noFill/>
        </p:spPr>
        <p:txBody>
          <a:bodyPr wrap="square" lIns="0" tIns="0" rIns="0" bIns="0" rtlCol="0" anchor="b">
            <a:spAutoFit/>
          </a:bodyPr>
          <a:lstStyle>
            <a:defPPr>
              <a:defRPr lang="en-US"/>
            </a:defPPr>
            <a:lvl1pPr algn="r">
              <a:spcAft>
                <a:spcPts val="500"/>
              </a:spcAft>
              <a:defRPr sz="1000">
                <a:solidFill>
                  <a:schemeClr val="tx1">
                    <a:lumMod val="75000"/>
                    <a:lumOff val="25000"/>
                  </a:schemeClr>
                </a:solidFill>
              </a:defRPr>
            </a:lvl1pPr>
          </a:lstStyle>
          <a:p>
            <a:pPr algn="ctr"/>
            <a:r>
              <a:rPr lang="en-US" dirty="0"/>
              <a:t>V </a:t>
            </a:r>
            <a:r>
              <a:rPr lang="en-US" dirty="0" smtClean="0"/>
              <a:t>NN</a:t>
            </a:r>
            <a:endParaRPr lang="en-IN" dirty="0"/>
          </a:p>
        </p:txBody>
      </p:sp>
    </p:spTree>
    <p:extLst>
      <p:ext uri="{BB962C8B-B14F-4D97-AF65-F5344CB8AC3E}">
        <p14:creationId xmlns:p14="http://schemas.microsoft.com/office/powerpoint/2010/main" val="8490930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Document Release Notice</a:t>
            </a:r>
          </a:p>
        </p:txBody>
      </p:sp>
      <p:sp>
        <p:nvSpPr>
          <p:cNvPr id="6" name="Content Placeholder 5"/>
          <p:cNvSpPr>
            <a:spLocks noGrp="1"/>
          </p:cNvSpPr>
          <p:nvPr>
            <p:ph sz="quarter" idx="10"/>
          </p:nvPr>
        </p:nvSpPr>
        <p:spPr/>
        <p:txBody>
          <a:bodyPr anchor="ctr"/>
          <a:lstStyle/>
          <a:p>
            <a:r>
              <a:rPr lang="en-US" dirty="0"/>
              <a:t>This </a:t>
            </a:r>
            <a:r>
              <a:rPr lang="en-US" dirty="0" smtClean="0"/>
              <a:t>XXXXXXX, </a:t>
            </a:r>
            <a:r>
              <a:rPr lang="en-US" dirty="0"/>
              <a:t>Version </a:t>
            </a:r>
            <a:r>
              <a:rPr lang="en-US" dirty="0" smtClean="0"/>
              <a:t>NN, is </a:t>
            </a:r>
            <a:r>
              <a:rPr lang="en-US" dirty="0"/>
              <a:t>released for use in Tata Consultancy Services (TCS) with effect from </a:t>
            </a:r>
            <a:r>
              <a:rPr lang="en-US" dirty="0" smtClean="0"/>
              <a:t>– DD-</a:t>
            </a:r>
            <a:r>
              <a:rPr lang="en-US" dirty="0" err="1" smtClean="0"/>
              <a:t>Mmm</a:t>
            </a:r>
            <a:r>
              <a:rPr lang="en-US" dirty="0" smtClean="0"/>
              <a:t>-YYYY</a:t>
            </a:r>
            <a:r>
              <a:rPr lang="en-US" dirty="0" smtClean="0">
                <a:solidFill>
                  <a:srgbClr val="138F91"/>
                </a:solidFill>
              </a:rPr>
              <a:t>.</a:t>
            </a:r>
            <a:endParaRPr lang="en-US" dirty="0">
              <a:solidFill>
                <a:srgbClr val="138F91"/>
              </a:solidFill>
            </a:endParaRPr>
          </a:p>
          <a:p>
            <a:r>
              <a:rPr lang="en-US" dirty="0"/>
              <a:t>This Training Material is subject to TCS Document Control Procedure. TCS reserves the right to make additions, modifications or alterations to the existing content or release a newer version of this document.</a:t>
            </a:r>
          </a:p>
          <a:p>
            <a:r>
              <a:rPr lang="en-US" dirty="0"/>
              <a:t>Softcopy of the latest version of the document is available in the </a:t>
            </a:r>
            <a:r>
              <a:rPr lang="en-US" dirty="0" smtClean="0"/>
              <a:t>ABCDEFG</a:t>
            </a:r>
            <a:endParaRPr lang="en-US" dirty="0"/>
          </a:p>
          <a:p>
            <a:r>
              <a:rPr lang="en-US" dirty="0"/>
              <a:t>Comments suggestions or queries should be addressed to PALS@tcs.com</a:t>
            </a:r>
            <a:r>
              <a:rPr lang="en-US" dirty="0" smtClean="0"/>
              <a:t>.</a:t>
            </a:r>
            <a:endParaRPr lang="en-US" dirty="0"/>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dirty="0"/>
          </a:p>
        </p:txBody>
      </p:sp>
      <p:sp>
        <p:nvSpPr>
          <p:cNvPr id="11" name="Text Placeholder 10"/>
          <p:cNvSpPr>
            <a:spLocks noGrp="1"/>
          </p:cNvSpPr>
          <p:nvPr>
            <p:ph type="body" sz="quarter" idx="15"/>
          </p:nvPr>
        </p:nvSpPr>
        <p:spPr/>
        <p:txBody>
          <a:bodyPr/>
          <a:lstStyle/>
          <a:p>
            <a:endParaRPr lang="en-US"/>
          </a:p>
        </p:txBody>
      </p:sp>
      <p:sp>
        <p:nvSpPr>
          <p:cNvPr id="12" name="Text Placeholder 11"/>
          <p:cNvSpPr>
            <a:spLocks noGrp="1"/>
          </p:cNvSpPr>
          <p:nvPr>
            <p:ph type="body" sz="quarter" idx="16"/>
          </p:nvPr>
        </p:nvSpPr>
        <p:spPr/>
        <p:txBody>
          <a:bodyPr/>
          <a:lstStyle/>
          <a:p>
            <a:endParaRPr lang="en-US"/>
          </a:p>
        </p:txBody>
      </p:sp>
      <p:sp>
        <p:nvSpPr>
          <p:cNvPr id="16" name="Content Placeholder 15"/>
          <p:cNvSpPr>
            <a:spLocks noGrp="1"/>
          </p:cNvSpPr>
          <p:nvPr>
            <p:ph sz="quarter" idx="20"/>
          </p:nvPr>
        </p:nvSpPr>
        <p:spPr/>
        <p:txBody>
          <a:bodyPr/>
          <a:lstStyle/>
          <a:p>
            <a:r>
              <a:rPr lang="en-US" dirty="0" smtClean="0"/>
              <a:t>Date: DD-</a:t>
            </a:r>
            <a:r>
              <a:rPr lang="en-US" dirty="0" err="1" smtClean="0"/>
              <a:t>Mmm</a:t>
            </a:r>
            <a:r>
              <a:rPr lang="en-US" dirty="0" smtClean="0"/>
              <a:t>-YYYY</a:t>
            </a:r>
            <a:endParaRPr lang="en-US" dirty="0"/>
          </a:p>
        </p:txBody>
      </p:sp>
      <p:sp>
        <p:nvSpPr>
          <p:cNvPr id="18" name="Content Placeholder 17"/>
          <p:cNvSpPr>
            <a:spLocks noGrp="1"/>
          </p:cNvSpPr>
          <p:nvPr>
            <p:ph sz="quarter" idx="22"/>
          </p:nvPr>
        </p:nvSpPr>
        <p:spPr/>
        <p:txBody>
          <a:bodyPr/>
          <a:lstStyle/>
          <a:p>
            <a:r>
              <a:rPr lang="en-US" dirty="0"/>
              <a:t>Date: DD-</a:t>
            </a:r>
            <a:r>
              <a:rPr lang="en-US" dirty="0" err="1"/>
              <a:t>Mmm</a:t>
            </a:r>
            <a:r>
              <a:rPr lang="en-US" dirty="0"/>
              <a:t>-YYYY</a:t>
            </a:r>
          </a:p>
        </p:txBody>
      </p:sp>
      <p:sp>
        <p:nvSpPr>
          <p:cNvPr id="21" name="Rectangle 20"/>
          <p:cNvSpPr/>
          <p:nvPr/>
        </p:nvSpPr>
        <p:spPr>
          <a:xfrm>
            <a:off x="468488" y="5090341"/>
            <a:ext cx="3858560" cy="379434"/>
          </a:xfrm>
          <a:prstGeom prst="rect">
            <a:avLst/>
          </a:prstGeom>
        </p:spPr>
        <p:txBody>
          <a:bodyPr wrap="square" lIns="0" tIns="0" rIns="0" bIns="0" anchor="b">
            <a:noAutofit/>
          </a:bodyPr>
          <a:lstStyle/>
          <a:p>
            <a:pPr>
              <a:lnSpc>
                <a:spcPts val="1200"/>
              </a:lnSpc>
            </a:pPr>
            <a:r>
              <a:rPr lang="en-US" sz="900" dirty="0" smtClean="0">
                <a:solidFill>
                  <a:schemeClr val="tx1">
                    <a:lumMod val="65000"/>
                    <a:lumOff val="35000"/>
                  </a:schemeClr>
                </a:solidFill>
                <a:cs typeface="Arial" panose="020B0604020202020204" pitchFamily="34" charset="0"/>
              </a:rPr>
              <a:t>Document Name</a:t>
            </a:r>
          </a:p>
          <a:p>
            <a:pPr>
              <a:lnSpc>
                <a:spcPts val="1200"/>
              </a:lnSpc>
            </a:pPr>
            <a:r>
              <a:rPr lang="en-US" sz="900" dirty="0" smtClean="0">
                <a:solidFill>
                  <a:schemeClr val="tx1">
                    <a:lumMod val="65000"/>
                    <a:lumOff val="35000"/>
                  </a:schemeClr>
                </a:solidFill>
                <a:cs typeface="Arial" panose="020B0604020202020204" pitchFamily="34" charset="0"/>
              </a:rPr>
              <a:t>Effective </a:t>
            </a:r>
            <a:r>
              <a:rPr lang="en-US" sz="900" dirty="0">
                <a:solidFill>
                  <a:schemeClr val="tx1">
                    <a:lumMod val="65000"/>
                    <a:lumOff val="35000"/>
                  </a:schemeClr>
                </a:solidFill>
                <a:cs typeface="Arial" panose="020B0604020202020204" pitchFamily="34" charset="0"/>
              </a:rPr>
              <a:t>Date: </a:t>
            </a:r>
            <a:r>
              <a:rPr lang="en-US" sz="900" dirty="0" smtClean="0">
                <a:solidFill>
                  <a:schemeClr val="tx1">
                    <a:lumMod val="65000"/>
                    <a:lumOff val="35000"/>
                  </a:schemeClr>
                </a:solidFill>
                <a:cs typeface="Arial" panose="020B0604020202020204" pitchFamily="34" charset="0"/>
              </a:rPr>
              <a:t>DD-MMM-YYYY</a:t>
            </a:r>
            <a:endParaRPr lang="en-US" sz="900" dirty="0">
              <a:solidFill>
                <a:schemeClr val="tx1">
                  <a:lumMod val="65000"/>
                  <a:lumOff val="35000"/>
                </a:schemeClr>
              </a:solidFill>
              <a:cs typeface="Arial" panose="020B0604020202020204" pitchFamily="34" charset="0"/>
            </a:endParaRPr>
          </a:p>
        </p:txBody>
      </p:sp>
      <p:sp>
        <p:nvSpPr>
          <p:cNvPr id="19" name="TextBox 18"/>
          <p:cNvSpPr txBox="1"/>
          <p:nvPr/>
        </p:nvSpPr>
        <p:spPr>
          <a:xfrm>
            <a:off x="4411980" y="5324824"/>
            <a:ext cx="320041" cy="153888"/>
          </a:xfrm>
          <a:prstGeom prst="rect">
            <a:avLst/>
          </a:prstGeom>
          <a:noFill/>
        </p:spPr>
        <p:txBody>
          <a:bodyPr wrap="square" lIns="0" tIns="0" rIns="0" bIns="0" rtlCol="0" anchor="b">
            <a:spAutoFit/>
          </a:bodyPr>
          <a:lstStyle>
            <a:defPPr>
              <a:defRPr lang="en-US"/>
            </a:defPPr>
            <a:lvl1pPr algn="r">
              <a:spcAft>
                <a:spcPts val="500"/>
              </a:spcAft>
              <a:defRPr sz="1000">
                <a:solidFill>
                  <a:schemeClr val="tx1">
                    <a:lumMod val="75000"/>
                    <a:lumOff val="25000"/>
                  </a:schemeClr>
                </a:solidFill>
              </a:defRPr>
            </a:lvl1pPr>
          </a:lstStyle>
          <a:p>
            <a:pPr algn="ctr"/>
            <a:r>
              <a:rPr lang="en-US" dirty="0"/>
              <a:t>V </a:t>
            </a:r>
            <a:r>
              <a:rPr lang="en-US" dirty="0" smtClean="0"/>
              <a:t>NN</a:t>
            </a:r>
            <a:endParaRPr lang="en-IN" dirty="0"/>
          </a:p>
        </p:txBody>
      </p:sp>
    </p:spTree>
    <p:extLst>
      <p:ext uri="{BB962C8B-B14F-4D97-AF65-F5344CB8AC3E}">
        <p14:creationId xmlns:p14="http://schemas.microsoft.com/office/powerpoint/2010/main" val="9854783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Change/Revision History</a:t>
            </a:r>
          </a:p>
        </p:txBody>
      </p:sp>
      <p:graphicFrame>
        <p:nvGraphicFramePr>
          <p:cNvPr id="19" name="Table 18"/>
          <p:cNvGraphicFramePr>
            <a:graphicFrameLocks noGrp="1"/>
          </p:cNvGraphicFramePr>
          <p:nvPr>
            <p:extLst/>
          </p:nvPr>
        </p:nvGraphicFramePr>
        <p:xfrm>
          <a:off x="460376" y="1438850"/>
          <a:ext cx="8226423" cy="769727"/>
        </p:xfrm>
        <a:graphic>
          <a:graphicData uri="http://schemas.openxmlformats.org/drawingml/2006/table">
            <a:tbl>
              <a:tblPr firstRow="1" bandRow="1">
                <a:tableStyleId>{5DA37D80-6434-44D0-A028-1B22A696006F}</a:tableStyleId>
              </a:tblPr>
              <a:tblGrid>
                <a:gridCol w="601169"/>
                <a:gridCol w="1561874"/>
                <a:gridCol w="718871"/>
                <a:gridCol w="1597572"/>
                <a:gridCol w="1471448"/>
                <a:gridCol w="1062813"/>
                <a:gridCol w="1212676"/>
              </a:tblGrid>
              <a:tr h="431991">
                <a:tc>
                  <a:txBody>
                    <a:bodyPr/>
                    <a:lstStyle/>
                    <a:p>
                      <a:pPr algn="l"/>
                      <a:r>
                        <a:rPr lang="en-US" sz="1000" b="1" kern="1200" dirty="0" smtClean="0">
                          <a:solidFill>
                            <a:schemeClr val="bg1"/>
                          </a:solidFill>
                          <a:latin typeface="+mn-lt"/>
                          <a:ea typeface="+mn-ea"/>
                          <a:cs typeface="+mn-cs"/>
                        </a:rPr>
                        <a:t>Version No.</a:t>
                      </a:r>
                      <a:endParaRPr lang="en-US" sz="1000" b="1" kern="1200" dirty="0">
                        <a:solidFill>
                          <a:schemeClr val="bg1"/>
                        </a:solidFill>
                        <a:latin typeface="+mn-lt"/>
                        <a:ea typeface="+mn-ea"/>
                        <a:cs typeface="+mn-cs"/>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l"/>
                      <a:r>
                        <a:rPr lang="en-US" sz="1000" dirty="0">
                          <a:solidFill>
                            <a:schemeClr val="bg1"/>
                          </a:solidFill>
                        </a:rPr>
                        <a:t>Revision </a:t>
                      </a:r>
                      <a:r>
                        <a:rPr lang="en-US" sz="1000" kern="1200" dirty="0">
                          <a:solidFill>
                            <a:schemeClr val="bg1"/>
                          </a:solidFill>
                        </a:rPr>
                        <a:t>Description </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smtClean="0">
                          <a:solidFill>
                            <a:schemeClr val="bg1"/>
                          </a:solidFill>
                        </a:rPr>
                        <a:t>Slide </a:t>
                      </a:r>
                      <a:r>
                        <a:rPr lang="en-US" sz="1000" dirty="0">
                          <a:solidFill>
                            <a:schemeClr val="bg1"/>
                          </a:solidFill>
                        </a:rPr>
                        <a:t>No. </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a:solidFill>
                            <a:schemeClr val="bg1"/>
                          </a:solidFill>
                        </a:rPr>
                        <a:t>Rationale for the </a:t>
                      </a:r>
                      <a:r>
                        <a:rPr lang="en-US" sz="1000" dirty="0" smtClean="0">
                          <a:solidFill>
                            <a:schemeClr val="bg1"/>
                          </a:solidFill>
                        </a:rPr>
                        <a:t>Change </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a:solidFill>
                            <a:schemeClr val="bg1"/>
                          </a:solidFill>
                        </a:rPr>
                        <a:t>Change type </a:t>
                      </a:r>
                      <a:endParaRPr lang="en-US" sz="1000" dirty="0" smtClean="0">
                        <a:solidFill>
                          <a:schemeClr val="bg1"/>
                        </a:solidFill>
                      </a:endParaRPr>
                    </a:p>
                    <a:p>
                      <a:pPr algn="ctr"/>
                      <a:r>
                        <a:rPr lang="en-US" sz="1000" dirty="0" smtClean="0">
                          <a:solidFill>
                            <a:schemeClr val="bg1"/>
                          </a:solidFill>
                        </a:rPr>
                        <a:t>(Add/Modify/Delete</a:t>
                      </a:r>
                      <a:r>
                        <a:rPr lang="en-US" sz="1000" dirty="0">
                          <a:solidFill>
                            <a:schemeClr val="bg1"/>
                          </a:solidFill>
                        </a:rPr>
                        <a:t>) </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smtClean="0">
                          <a:solidFill>
                            <a:schemeClr val="bg1"/>
                          </a:solidFill>
                        </a:rPr>
                        <a:t>Modified</a:t>
                      </a:r>
                      <a:r>
                        <a:rPr lang="en-US" sz="1000" baseline="0" dirty="0" smtClean="0">
                          <a:solidFill>
                            <a:schemeClr val="bg1"/>
                          </a:solidFill>
                        </a:rPr>
                        <a:t> By</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smtClean="0">
                          <a:solidFill>
                            <a:schemeClr val="bg1"/>
                          </a:solidFill>
                        </a:rPr>
                        <a:t>Date Modified</a:t>
                      </a:r>
                    </a:p>
                    <a:p>
                      <a:pPr algn="ctr"/>
                      <a:r>
                        <a:rPr lang="en-US" sz="1000" dirty="0" smtClean="0">
                          <a:solidFill>
                            <a:schemeClr val="bg1"/>
                          </a:solidFill>
                        </a:rPr>
                        <a:t>(DD-Mmm-YYYY)</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r>
              <a:tr h="337736">
                <a:tc>
                  <a:txBody>
                    <a:bodyPr/>
                    <a:lstStyle/>
                    <a:p>
                      <a:pPr marL="57150" indent="0"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marL="57150" indent="0"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smtClean="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smtClean="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r>
            </a:tbl>
          </a:graphicData>
        </a:graphic>
      </p:graphicFrame>
      <p:sp>
        <p:nvSpPr>
          <p:cNvPr id="4" name="TextBox 3"/>
          <p:cNvSpPr txBox="1"/>
          <p:nvPr/>
        </p:nvSpPr>
        <p:spPr>
          <a:xfrm>
            <a:off x="4411980" y="5324824"/>
            <a:ext cx="320041" cy="153888"/>
          </a:xfrm>
          <a:prstGeom prst="rect">
            <a:avLst/>
          </a:prstGeom>
          <a:noFill/>
        </p:spPr>
        <p:txBody>
          <a:bodyPr wrap="square" lIns="0" tIns="0" rIns="0" bIns="0" rtlCol="0" anchor="b">
            <a:spAutoFit/>
          </a:bodyPr>
          <a:lstStyle>
            <a:defPPr>
              <a:defRPr lang="en-US"/>
            </a:defPPr>
            <a:lvl1pPr algn="r">
              <a:spcAft>
                <a:spcPts val="500"/>
              </a:spcAft>
              <a:defRPr sz="1000">
                <a:solidFill>
                  <a:schemeClr val="tx1">
                    <a:lumMod val="75000"/>
                    <a:lumOff val="25000"/>
                  </a:schemeClr>
                </a:solidFill>
              </a:defRPr>
            </a:lvl1pPr>
          </a:lstStyle>
          <a:p>
            <a:pPr algn="ctr"/>
            <a:r>
              <a:rPr lang="en-US" dirty="0"/>
              <a:t>V </a:t>
            </a:r>
            <a:r>
              <a:rPr lang="en-US" dirty="0" smtClean="0"/>
              <a:t>NN</a:t>
            </a:r>
            <a:endParaRPr lang="en-IN" dirty="0"/>
          </a:p>
        </p:txBody>
      </p:sp>
    </p:spTree>
    <p:extLst>
      <p:ext uri="{BB962C8B-B14F-4D97-AF65-F5344CB8AC3E}">
        <p14:creationId xmlns:p14="http://schemas.microsoft.com/office/powerpoint/2010/main" val="26581447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74" y="430625"/>
            <a:ext cx="4553852" cy="535539"/>
          </a:xfrm>
        </p:spPr>
        <p:txBody>
          <a:bodyPr wrap="square">
            <a:noAutofit/>
          </a:bodyPr>
          <a:lstStyle/>
          <a:p>
            <a:r>
              <a:rPr lang="en-US" sz="2800" dirty="0">
                <a:solidFill>
                  <a:schemeClr val="bg1"/>
                </a:solidFill>
              </a:rPr>
              <a:t>Why do we need ADaM?</a:t>
            </a:r>
          </a:p>
        </p:txBody>
      </p:sp>
      <p:grpSp>
        <p:nvGrpSpPr>
          <p:cNvPr id="6" name="Group 5"/>
          <p:cNvGrpSpPr/>
          <p:nvPr/>
        </p:nvGrpSpPr>
        <p:grpSpPr>
          <a:xfrm>
            <a:off x="411839" y="1210051"/>
            <a:ext cx="1774313" cy="499790"/>
            <a:chOff x="3083460" y="774700"/>
            <a:chExt cx="2809340" cy="499790"/>
          </a:xfrm>
        </p:grpSpPr>
        <p:sp>
          <p:nvSpPr>
            <p:cNvPr id="7" name="Flowchart: Stored Data 6"/>
            <p:cNvSpPr/>
            <p:nvPr/>
          </p:nvSpPr>
          <p:spPr>
            <a:xfrm rot="5400000">
              <a:off x="4238235" y="-324169"/>
              <a:ext cx="499790" cy="2697528"/>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3083460" y="774700"/>
              <a:ext cx="2809340" cy="338216"/>
            </a:xfrm>
            <a:prstGeom prst="rect">
              <a:avLst/>
            </a:prstGeom>
            <a:gradFill flip="none" rotWithShape="1">
              <a:gsLst>
                <a:gs pos="50000">
                  <a:srgbClr val="4BD0FF"/>
                </a:gs>
                <a:gs pos="18000">
                  <a:srgbClr val="00B0F0"/>
                </a:gs>
                <a:gs pos="88000">
                  <a:srgbClr val="00B0F0"/>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Planning</a:t>
              </a:r>
            </a:p>
          </p:txBody>
        </p:sp>
      </p:grpSp>
      <p:grpSp>
        <p:nvGrpSpPr>
          <p:cNvPr id="9" name="Group 8"/>
          <p:cNvGrpSpPr/>
          <p:nvPr/>
        </p:nvGrpSpPr>
        <p:grpSpPr>
          <a:xfrm>
            <a:off x="2513908" y="1210051"/>
            <a:ext cx="1774313" cy="499790"/>
            <a:chOff x="3083460" y="774700"/>
            <a:chExt cx="2809340" cy="499790"/>
          </a:xfrm>
        </p:grpSpPr>
        <p:sp>
          <p:nvSpPr>
            <p:cNvPr id="10" name="Flowchart: Stored Data 9"/>
            <p:cNvSpPr/>
            <p:nvPr/>
          </p:nvSpPr>
          <p:spPr>
            <a:xfrm rot="5400000">
              <a:off x="4238235" y="-324169"/>
              <a:ext cx="499790" cy="2697528"/>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3083460" y="774700"/>
              <a:ext cx="2809340" cy="338216"/>
            </a:xfrm>
            <a:prstGeom prst="rect">
              <a:avLst/>
            </a:prstGeom>
            <a:gradFill flip="none" rotWithShape="1">
              <a:gsLst>
                <a:gs pos="50000">
                  <a:srgbClr val="4BD0FF"/>
                </a:gs>
                <a:gs pos="18000">
                  <a:srgbClr val="00B0F0"/>
                </a:gs>
                <a:gs pos="88000">
                  <a:srgbClr val="00B0F0"/>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Data Collection</a:t>
              </a:r>
            </a:p>
          </p:txBody>
        </p:sp>
      </p:grpSp>
      <p:grpSp>
        <p:nvGrpSpPr>
          <p:cNvPr id="12" name="Group 11"/>
          <p:cNvGrpSpPr/>
          <p:nvPr/>
        </p:nvGrpSpPr>
        <p:grpSpPr>
          <a:xfrm>
            <a:off x="4563425" y="1210051"/>
            <a:ext cx="1774313" cy="499790"/>
            <a:chOff x="3083460" y="774700"/>
            <a:chExt cx="2809340" cy="499790"/>
          </a:xfrm>
        </p:grpSpPr>
        <p:sp>
          <p:nvSpPr>
            <p:cNvPr id="13" name="Flowchart: Stored Data 12"/>
            <p:cNvSpPr/>
            <p:nvPr/>
          </p:nvSpPr>
          <p:spPr>
            <a:xfrm rot="5400000">
              <a:off x="4238235" y="-324169"/>
              <a:ext cx="499790" cy="2697528"/>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3083460" y="774700"/>
              <a:ext cx="2809340" cy="338216"/>
            </a:xfrm>
            <a:prstGeom prst="rect">
              <a:avLst/>
            </a:prstGeom>
            <a:gradFill flip="none" rotWithShape="1">
              <a:gsLst>
                <a:gs pos="50000">
                  <a:srgbClr val="4BD0FF"/>
                </a:gs>
                <a:gs pos="18000">
                  <a:srgbClr val="00B0F0"/>
                </a:gs>
                <a:gs pos="88000">
                  <a:srgbClr val="00B0F0"/>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Data Tabulations</a:t>
              </a:r>
            </a:p>
          </p:txBody>
        </p:sp>
      </p:grpSp>
      <p:grpSp>
        <p:nvGrpSpPr>
          <p:cNvPr id="15" name="Group 14"/>
          <p:cNvGrpSpPr/>
          <p:nvPr/>
        </p:nvGrpSpPr>
        <p:grpSpPr>
          <a:xfrm>
            <a:off x="6612942" y="1210051"/>
            <a:ext cx="1774313" cy="499790"/>
            <a:chOff x="3083460" y="774700"/>
            <a:chExt cx="2809340" cy="499790"/>
          </a:xfrm>
        </p:grpSpPr>
        <p:sp>
          <p:nvSpPr>
            <p:cNvPr id="16" name="Flowchart: Stored Data 15"/>
            <p:cNvSpPr/>
            <p:nvPr/>
          </p:nvSpPr>
          <p:spPr>
            <a:xfrm rot="5400000">
              <a:off x="4238235" y="-324169"/>
              <a:ext cx="499790" cy="2697528"/>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3083460" y="774700"/>
              <a:ext cx="2809340" cy="338216"/>
            </a:xfrm>
            <a:prstGeom prst="rect">
              <a:avLst/>
            </a:prstGeom>
            <a:gradFill flip="none" rotWithShape="1">
              <a:gsLst>
                <a:gs pos="50000">
                  <a:srgbClr val="4BD0FF"/>
                </a:gs>
                <a:gs pos="18000">
                  <a:srgbClr val="00B0F0"/>
                </a:gs>
                <a:gs pos="88000">
                  <a:srgbClr val="00B0F0"/>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Data Analysis</a:t>
              </a:r>
            </a:p>
          </p:txBody>
        </p:sp>
      </p:grpSp>
      <p:sp>
        <p:nvSpPr>
          <p:cNvPr id="18" name="Rectangle 17"/>
          <p:cNvSpPr/>
          <p:nvPr/>
        </p:nvSpPr>
        <p:spPr>
          <a:xfrm>
            <a:off x="784335" y="1945028"/>
            <a:ext cx="1366508" cy="328272"/>
          </a:xfrm>
          <a:prstGeom prst="rect">
            <a:avLst/>
          </a:prstGeom>
          <a:solidFill>
            <a:srgbClr val="C1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Protocol</a:t>
            </a:r>
          </a:p>
        </p:txBody>
      </p:sp>
      <p:sp>
        <p:nvSpPr>
          <p:cNvPr id="19" name="Rectangle 18"/>
          <p:cNvSpPr/>
          <p:nvPr/>
        </p:nvSpPr>
        <p:spPr>
          <a:xfrm>
            <a:off x="784335" y="2497478"/>
            <a:ext cx="1366508" cy="328272"/>
          </a:xfrm>
          <a:prstGeom prst="rect">
            <a:avLst/>
          </a:prstGeom>
          <a:solidFill>
            <a:srgbClr val="C1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Study Design</a:t>
            </a:r>
          </a:p>
        </p:txBody>
      </p:sp>
      <p:sp>
        <p:nvSpPr>
          <p:cNvPr id="20" name="Rectangle 19"/>
          <p:cNvSpPr/>
          <p:nvPr/>
        </p:nvSpPr>
        <p:spPr>
          <a:xfrm>
            <a:off x="447147" y="1409701"/>
            <a:ext cx="260988" cy="13856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Elbow Connector 21"/>
          <p:cNvCxnSpPr>
            <a:stCxn id="20" idx="2"/>
            <a:endCxn id="18" idx="1"/>
          </p:cNvCxnSpPr>
          <p:nvPr/>
        </p:nvCxnSpPr>
        <p:spPr>
          <a:xfrm rot="16200000" flipH="1">
            <a:off x="400541" y="1725368"/>
            <a:ext cx="560897" cy="206694"/>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a:endCxn id="19" idx="1"/>
          </p:cNvCxnSpPr>
          <p:nvPr/>
        </p:nvCxnSpPr>
        <p:spPr>
          <a:xfrm rot="16200000" flipH="1">
            <a:off x="122888" y="2000165"/>
            <a:ext cx="1113347" cy="209550"/>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898885" y="1945028"/>
            <a:ext cx="1366508" cy="328272"/>
          </a:xfrm>
          <a:prstGeom prst="rect">
            <a:avLst/>
          </a:prstGeom>
          <a:solidFill>
            <a:srgbClr val="C1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CDASH</a:t>
            </a:r>
          </a:p>
        </p:txBody>
      </p:sp>
      <p:sp>
        <p:nvSpPr>
          <p:cNvPr id="26" name="Rectangle 25"/>
          <p:cNvSpPr/>
          <p:nvPr/>
        </p:nvSpPr>
        <p:spPr>
          <a:xfrm>
            <a:off x="2898885" y="2497478"/>
            <a:ext cx="1366508" cy="328272"/>
          </a:xfrm>
          <a:prstGeom prst="rect">
            <a:avLst/>
          </a:prstGeom>
          <a:solidFill>
            <a:srgbClr val="C1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LAB</a:t>
            </a:r>
          </a:p>
        </p:txBody>
      </p:sp>
      <p:sp>
        <p:nvSpPr>
          <p:cNvPr id="27" name="Rectangle 26"/>
          <p:cNvSpPr/>
          <p:nvPr/>
        </p:nvSpPr>
        <p:spPr>
          <a:xfrm>
            <a:off x="2561697" y="1409701"/>
            <a:ext cx="260988" cy="13856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Elbow Connector 27"/>
          <p:cNvCxnSpPr>
            <a:stCxn id="27" idx="2"/>
            <a:endCxn id="25" idx="1"/>
          </p:cNvCxnSpPr>
          <p:nvPr/>
        </p:nvCxnSpPr>
        <p:spPr>
          <a:xfrm rot="16200000" flipH="1">
            <a:off x="2515091" y="1725368"/>
            <a:ext cx="560897" cy="206694"/>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26" idx="1"/>
          </p:cNvCxnSpPr>
          <p:nvPr/>
        </p:nvCxnSpPr>
        <p:spPr>
          <a:xfrm rot="16200000" flipH="1">
            <a:off x="2237438" y="2000165"/>
            <a:ext cx="1113347" cy="209550"/>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4984860" y="1945028"/>
            <a:ext cx="1366508" cy="328272"/>
          </a:xfrm>
          <a:prstGeom prst="rect">
            <a:avLst/>
          </a:prstGeom>
          <a:solidFill>
            <a:srgbClr val="C1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SDTM</a:t>
            </a:r>
          </a:p>
        </p:txBody>
      </p:sp>
      <p:sp>
        <p:nvSpPr>
          <p:cNvPr id="31" name="Rectangle 30"/>
          <p:cNvSpPr/>
          <p:nvPr/>
        </p:nvSpPr>
        <p:spPr>
          <a:xfrm>
            <a:off x="4984860" y="2497478"/>
            <a:ext cx="1366508" cy="328272"/>
          </a:xfrm>
          <a:prstGeom prst="rect">
            <a:avLst/>
          </a:prstGeom>
          <a:solidFill>
            <a:srgbClr val="C1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SEND</a:t>
            </a:r>
          </a:p>
        </p:txBody>
      </p:sp>
      <p:sp>
        <p:nvSpPr>
          <p:cNvPr id="32" name="Rectangle 31"/>
          <p:cNvSpPr/>
          <p:nvPr/>
        </p:nvSpPr>
        <p:spPr>
          <a:xfrm>
            <a:off x="4647672" y="1409701"/>
            <a:ext cx="260988" cy="13856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Elbow Connector 32"/>
          <p:cNvCxnSpPr>
            <a:stCxn id="32" idx="2"/>
            <a:endCxn id="30" idx="1"/>
          </p:cNvCxnSpPr>
          <p:nvPr/>
        </p:nvCxnSpPr>
        <p:spPr>
          <a:xfrm rot="16200000" flipH="1">
            <a:off x="4601066" y="1725368"/>
            <a:ext cx="560897" cy="206694"/>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Elbow Connector 33"/>
          <p:cNvCxnSpPr>
            <a:endCxn id="31" idx="1"/>
          </p:cNvCxnSpPr>
          <p:nvPr/>
        </p:nvCxnSpPr>
        <p:spPr>
          <a:xfrm rot="16200000" flipH="1">
            <a:off x="4323413" y="2000165"/>
            <a:ext cx="1113347" cy="209550"/>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7023210" y="1945028"/>
            <a:ext cx="1366508" cy="328272"/>
          </a:xfrm>
          <a:prstGeom prst="rect">
            <a:avLst/>
          </a:prstGeom>
          <a:solidFill>
            <a:srgbClr val="C1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ADaM</a:t>
            </a:r>
          </a:p>
        </p:txBody>
      </p:sp>
      <p:sp>
        <p:nvSpPr>
          <p:cNvPr id="36" name="Rectangle 35"/>
          <p:cNvSpPr/>
          <p:nvPr/>
        </p:nvSpPr>
        <p:spPr>
          <a:xfrm>
            <a:off x="7023210" y="2497478"/>
            <a:ext cx="1366508" cy="657597"/>
          </a:xfrm>
          <a:prstGeom prst="rect">
            <a:avLst/>
          </a:prstGeom>
          <a:solidFill>
            <a:srgbClr val="C1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Tables</a:t>
            </a:r>
          </a:p>
          <a:p>
            <a:pPr algn="ctr"/>
            <a:r>
              <a:rPr lang="en-US" sz="1200" dirty="0">
                <a:solidFill>
                  <a:schemeClr val="tx1"/>
                </a:solidFill>
              </a:rPr>
              <a:t>Listings</a:t>
            </a:r>
          </a:p>
          <a:p>
            <a:pPr algn="ctr"/>
            <a:r>
              <a:rPr lang="en-US" sz="1200" dirty="0">
                <a:solidFill>
                  <a:schemeClr val="tx1"/>
                </a:solidFill>
              </a:rPr>
              <a:t>Figures</a:t>
            </a:r>
          </a:p>
        </p:txBody>
      </p:sp>
      <p:sp>
        <p:nvSpPr>
          <p:cNvPr id="37" name="Rectangle 36"/>
          <p:cNvSpPr/>
          <p:nvPr/>
        </p:nvSpPr>
        <p:spPr>
          <a:xfrm>
            <a:off x="6686022" y="1409701"/>
            <a:ext cx="260988" cy="13856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Elbow Connector 37"/>
          <p:cNvCxnSpPr>
            <a:stCxn id="37" idx="2"/>
            <a:endCxn id="35" idx="1"/>
          </p:cNvCxnSpPr>
          <p:nvPr/>
        </p:nvCxnSpPr>
        <p:spPr>
          <a:xfrm rot="16200000" flipH="1">
            <a:off x="6639416" y="1725368"/>
            <a:ext cx="560897" cy="206694"/>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5" idx="2"/>
            <a:endCxn id="36" idx="0"/>
          </p:cNvCxnSpPr>
          <p:nvPr/>
        </p:nvCxnSpPr>
        <p:spPr>
          <a:xfrm>
            <a:off x="7706464" y="2273301"/>
            <a:ext cx="0" cy="22417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L-Shape 43"/>
          <p:cNvSpPr/>
          <p:nvPr/>
        </p:nvSpPr>
        <p:spPr>
          <a:xfrm rot="10800000">
            <a:off x="4624212" y="1787230"/>
            <a:ext cx="3868147" cy="1455435"/>
          </a:xfrm>
          <a:prstGeom prst="corner">
            <a:avLst>
              <a:gd name="adj1" fmla="val 39560"/>
              <a:gd name="adj2" fmla="val 118746"/>
            </a:avLst>
          </a:prstGeom>
          <a:solidFill>
            <a:srgbClr val="FA9C12">
              <a:alpha val="7000"/>
            </a:srgbClr>
          </a:solidFill>
          <a:ln w="1905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89" name="Group 88"/>
          <p:cNvGrpSpPr/>
          <p:nvPr/>
        </p:nvGrpSpPr>
        <p:grpSpPr>
          <a:xfrm>
            <a:off x="271440" y="2846397"/>
            <a:ext cx="6689927" cy="1978228"/>
            <a:chOff x="271439" y="2560647"/>
            <a:chExt cx="6689927" cy="1978228"/>
          </a:xfrm>
        </p:grpSpPr>
        <p:sp>
          <p:nvSpPr>
            <p:cNvPr id="82" name="Rectangle 81"/>
            <p:cNvSpPr/>
            <p:nvPr/>
          </p:nvSpPr>
          <p:spPr>
            <a:xfrm>
              <a:off x="398524" y="3866056"/>
              <a:ext cx="5478994" cy="306787"/>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3" name="Rectangle 82"/>
            <p:cNvSpPr/>
            <p:nvPr/>
          </p:nvSpPr>
          <p:spPr>
            <a:xfrm>
              <a:off x="388338" y="3589347"/>
              <a:ext cx="5542562" cy="58349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9" name="Rectangle 78"/>
            <p:cNvSpPr/>
            <p:nvPr/>
          </p:nvSpPr>
          <p:spPr>
            <a:xfrm>
              <a:off x="398524" y="3561256"/>
              <a:ext cx="5478994" cy="306787"/>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0" name="Rectangle 79"/>
            <p:cNvSpPr/>
            <p:nvPr/>
          </p:nvSpPr>
          <p:spPr>
            <a:xfrm>
              <a:off x="388338" y="3284547"/>
              <a:ext cx="5542562" cy="58349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Rectangle 47"/>
            <p:cNvSpPr/>
            <p:nvPr/>
          </p:nvSpPr>
          <p:spPr>
            <a:xfrm>
              <a:off x="447147" y="3523467"/>
              <a:ext cx="3120791" cy="323165"/>
            </a:xfrm>
            <a:prstGeom prst="rect">
              <a:avLst/>
            </a:prstGeom>
            <a:noFill/>
          </p:spPr>
          <p:txBody>
            <a:bodyPr wrap="none" rtlCol="0">
              <a:spAutoFit/>
            </a:bodyPr>
            <a:lstStyle/>
            <a:p>
              <a:r>
                <a:rPr lang="en-US" sz="1500" dirty="0"/>
                <a:t>Does ADaM have any basic structure?</a:t>
              </a:r>
            </a:p>
          </p:txBody>
        </p:sp>
        <p:sp>
          <p:nvSpPr>
            <p:cNvPr id="49" name="Rectangle 48"/>
            <p:cNvSpPr/>
            <p:nvPr/>
          </p:nvSpPr>
          <p:spPr>
            <a:xfrm>
              <a:off x="447147" y="3869589"/>
              <a:ext cx="3183757" cy="323165"/>
            </a:xfrm>
            <a:prstGeom prst="rect">
              <a:avLst/>
            </a:prstGeom>
            <a:noFill/>
          </p:spPr>
          <p:txBody>
            <a:bodyPr wrap="none" rtlCol="0">
              <a:spAutoFit/>
            </a:bodyPr>
            <a:lstStyle/>
            <a:p>
              <a:r>
                <a:rPr lang="en-US" sz="1500" dirty="0"/>
                <a:t>What are Non-ADaM analysis dataset?</a:t>
              </a:r>
            </a:p>
          </p:txBody>
        </p:sp>
        <p:sp>
          <p:nvSpPr>
            <p:cNvPr id="50" name="Rectangle 49"/>
            <p:cNvSpPr/>
            <p:nvPr/>
          </p:nvSpPr>
          <p:spPr>
            <a:xfrm>
              <a:off x="447147" y="4215710"/>
              <a:ext cx="6514219" cy="323165"/>
            </a:xfrm>
            <a:prstGeom prst="rect">
              <a:avLst/>
            </a:prstGeom>
            <a:noFill/>
          </p:spPr>
          <p:txBody>
            <a:bodyPr wrap="none" rtlCol="0">
              <a:spAutoFit/>
            </a:bodyPr>
            <a:lstStyle/>
            <a:p>
              <a:r>
                <a:rPr lang="en-US" sz="1500" dirty="0"/>
                <a:t>How to differentiate ADaM and Non-ADaM datasets via the naming conventions?</a:t>
              </a:r>
            </a:p>
          </p:txBody>
        </p:sp>
        <p:sp>
          <p:nvSpPr>
            <p:cNvPr id="70" name="Rectangle 69"/>
            <p:cNvSpPr/>
            <p:nvPr/>
          </p:nvSpPr>
          <p:spPr>
            <a:xfrm>
              <a:off x="398524" y="3218356"/>
              <a:ext cx="5478994" cy="306787"/>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Isosceles Triangle 57"/>
            <p:cNvSpPr/>
            <p:nvPr/>
          </p:nvSpPr>
          <p:spPr>
            <a:xfrm rot="5400000">
              <a:off x="241237" y="3651208"/>
              <a:ext cx="177088" cy="116683"/>
            </a:xfrm>
            <a:prstGeom prst="triangle">
              <a:avLst/>
            </a:prstGeom>
            <a:solidFill>
              <a:srgbClr val="ADDC7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Isosceles Triangle 58"/>
            <p:cNvSpPr/>
            <p:nvPr/>
          </p:nvSpPr>
          <p:spPr>
            <a:xfrm rot="5400000">
              <a:off x="277537" y="3651208"/>
              <a:ext cx="177088" cy="116683"/>
            </a:xfrm>
            <a:prstGeom prst="triangle">
              <a:avLst/>
            </a:prstGeom>
            <a:solidFill>
              <a:srgbClr val="7CBF3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Isosceles Triangle 60"/>
            <p:cNvSpPr/>
            <p:nvPr/>
          </p:nvSpPr>
          <p:spPr>
            <a:xfrm rot="5400000">
              <a:off x="241237" y="3990025"/>
              <a:ext cx="177088" cy="116683"/>
            </a:xfrm>
            <a:prstGeom prst="triangle">
              <a:avLst/>
            </a:prstGeom>
            <a:solidFill>
              <a:srgbClr val="ADDC7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Isosceles Triangle 61"/>
            <p:cNvSpPr/>
            <p:nvPr/>
          </p:nvSpPr>
          <p:spPr>
            <a:xfrm rot="5400000">
              <a:off x="277537" y="3990025"/>
              <a:ext cx="177088" cy="116683"/>
            </a:xfrm>
            <a:prstGeom prst="triangle">
              <a:avLst/>
            </a:prstGeom>
            <a:solidFill>
              <a:srgbClr val="7CBF3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Isosceles Triangle 63"/>
            <p:cNvSpPr/>
            <p:nvPr/>
          </p:nvSpPr>
          <p:spPr>
            <a:xfrm rot="5400000">
              <a:off x="241237" y="4328162"/>
              <a:ext cx="177088" cy="116683"/>
            </a:xfrm>
            <a:prstGeom prst="triangle">
              <a:avLst/>
            </a:prstGeom>
            <a:solidFill>
              <a:srgbClr val="ADDC7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Isosceles Triangle 64"/>
            <p:cNvSpPr/>
            <p:nvPr/>
          </p:nvSpPr>
          <p:spPr>
            <a:xfrm rot="5400000">
              <a:off x="277537" y="4328162"/>
              <a:ext cx="177088" cy="116683"/>
            </a:xfrm>
            <a:prstGeom prst="triangle">
              <a:avLst/>
            </a:prstGeom>
            <a:solidFill>
              <a:srgbClr val="7CBF3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p:cNvSpPr/>
            <p:nvPr/>
          </p:nvSpPr>
          <p:spPr>
            <a:xfrm>
              <a:off x="388338" y="2941647"/>
              <a:ext cx="5542562" cy="58349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6" name="Group 65"/>
            <p:cNvGrpSpPr/>
            <p:nvPr/>
          </p:nvGrpSpPr>
          <p:grpSpPr>
            <a:xfrm>
              <a:off x="388338" y="2560647"/>
              <a:ext cx="5542562" cy="583497"/>
              <a:chOff x="388338" y="764468"/>
              <a:chExt cx="8391988" cy="583497"/>
            </a:xfrm>
          </p:grpSpPr>
          <p:sp>
            <p:nvSpPr>
              <p:cNvPr id="67" name="Rectangle 66"/>
              <p:cNvSpPr/>
              <p:nvPr/>
            </p:nvSpPr>
            <p:spPr>
              <a:xfrm>
                <a:off x="403760" y="1041177"/>
                <a:ext cx="8295739" cy="306787"/>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8" name="Rectangle 67"/>
              <p:cNvSpPr/>
              <p:nvPr/>
            </p:nvSpPr>
            <p:spPr>
              <a:xfrm>
                <a:off x="388338" y="764468"/>
                <a:ext cx="8391988" cy="58349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6" name="TextBox 45"/>
            <p:cNvSpPr txBox="1"/>
            <p:nvPr/>
          </p:nvSpPr>
          <p:spPr>
            <a:xfrm>
              <a:off x="447147" y="2793124"/>
              <a:ext cx="2157194" cy="323165"/>
            </a:xfrm>
            <a:prstGeom prst="rect">
              <a:avLst/>
            </a:prstGeom>
            <a:noFill/>
          </p:spPr>
          <p:txBody>
            <a:bodyPr wrap="none" rtlCol="0">
              <a:spAutoFit/>
            </a:bodyPr>
            <a:lstStyle/>
            <a:p>
              <a:r>
                <a:rPr lang="en-US" sz="1500" dirty="0"/>
                <a:t>What is Analysis dataset?</a:t>
              </a:r>
            </a:p>
          </p:txBody>
        </p:sp>
        <p:sp>
          <p:nvSpPr>
            <p:cNvPr id="47" name="TextBox 46"/>
            <p:cNvSpPr txBox="1"/>
            <p:nvPr/>
          </p:nvSpPr>
          <p:spPr>
            <a:xfrm>
              <a:off x="447147" y="3177345"/>
              <a:ext cx="2014719" cy="323165"/>
            </a:xfrm>
            <a:prstGeom prst="rect">
              <a:avLst/>
            </a:prstGeom>
            <a:noFill/>
          </p:spPr>
          <p:txBody>
            <a:bodyPr wrap="none" rtlCol="0">
              <a:spAutoFit/>
            </a:bodyPr>
            <a:lstStyle>
              <a:defPPr>
                <a:defRPr lang="en-US"/>
              </a:defPPr>
              <a:lvl1pPr marL="285750" indent="-285750">
                <a:buFont typeface="Arial" panose="020B0604020202020204" pitchFamily="34" charset="0"/>
                <a:buChar char="•"/>
                <a:defRPr sz="2400"/>
              </a:lvl1pPr>
            </a:lstStyle>
            <a:p>
              <a:pPr marL="0" indent="0">
                <a:buNone/>
              </a:pPr>
              <a:r>
                <a:rPr lang="en-US" sz="1500" dirty="0"/>
                <a:t>What is ADaM dataset?</a:t>
              </a:r>
            </a:p>
          </p:txBody>
        </p:sp>
        <p:grpSp>
          <p:nvGrpSpPr>
            <p:cNvPr id="51" name="Group 50"/>
            <p:cNvGrpSpPr/>
            <p:nvPr/>
          </p:nvGrpSpPr>
          <p:grpSpPr>
            <a:xfrm>
              <a:off x="271439" y="2876463"/>
              <a:ext cx="152984" cy="177088"/>
              <a:chOff x="339997" y="735725"/>
              <a:chExt cx="203726" cy="235825"/>
            </a:xfrm>
          </p:grpSpPr>
          <p:sp>
            <p:nvSpPr>
              <p:cNvPr id="52" name="Isosceles Triangle 51"/>
              <p:cNvSpPr/>
              <p:nvPr/>
            </p:nvSpPr>
            <p:spPr>
              <a:xfrm rot="5400000">
                <a:off x="299777" y="775945"/>
                <a:ext cx="235825" cy="155385"/>
              </a:xfrm>
              <a:prstGeom prst="triangle">
                <a:avLst/>
              </a:prstGeom>
              <a:solidFill>
                <a:srgbClr val="ADDC7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Isosceles Triangle 52"/>
              <p:cNvSpPr/>
              <p:nvPr/>
            </p:nvSpPr>
            <p:spPr>
              <a:xfrm rot="5400000">
                <a:off x="348118" y="775945"/>
                <a:ext cx="235825" cy="155385"/>
              </a:xfrm>
              <a:prstGeom prst="triangle">
                <a:avLst/>
              </a:prstGeom>
              <a:solidFill>
                <a:srgbClr val="7CBF3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p:cNvGrpSpPr/>
            <p:nvPr/>
          </p:nvGrpSpPr>
          <p:grpSpPr>
            <a:xfrm>
              <a:off x="271439" y="3254292"/>
              <a:ext cx="152984" cy="177088"/>
              <a:chOff x="339999" y="735724"/>
              <a:chExt cx="203724" cy="235826"/>
            </a:xfrm>
          </p:grpSpPr>
          <p:sp>
            <p:nvSpPr>
              <p:cNvPr id="55" name="Isosceles Triangle 54"/>
              <p:cNvSpPr/>
              <p:nvPr/>
            </p:nvSpPr>
            <p:spPr>
              <a:xfrm rot="5400000">
                <a:off x="299779" y="775944"/>
                <a:ext cx="235825" cy="155385"/>
              </a:xfrm>
              <a:prstGeom prst="triangle">
                <a:avLst/>
              </a:prstGeom>
              <a:solidFill>
                <a:srgbClr val="ADDC7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Isosceles Triangle 55"/>
              <p:cNvSpPr/>
              <p:nvPr/>
            </p:nvSpPr>
            <p:spPr>
              <a:xfrm rot="5400000">
                <a:off x="348118" y="775945"/>
                <a:ext cx="235825" cy="155385"/>
              </a:xfrm>
              <a:prstGeom prst="triangle">
                <a:avLst/>
              </a:prstGeom>
              <a:solidFill>
                <a:srgbClr val="7CBF3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90" name="Pentagon 89"/>
          <p:cNvSpPr/>
          <p:nvPr/>
        </p:nvSpPr>
        <p:spPr>
          <a:xfrm>
            <a:off x="8501267" y="1787228"/>
            <a:ext cx="456240" cy="1455436"/>
          </a:xfrm>
          <a:prstGeom prst="homePlate">
            <a:avLst/>
          </a:prstGeom>
          <a:solidFill>
            <a:srgbClr val="595959">
              <a:alpha val="22000"/>
            </a:srgbClr>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dirty="0">
                <a:solidFill>
                  <a:schemeClr val="tx1"/>
                </a:solidFill>
              </a:rPr>
              <a:t>Traceability</a:t>
            </a:r>
          </a:p>
        </p:txBody>
      </p:sp>
      <p:sp>
        <p:nvSpPr>
          <p:cNvPr id="43" name="Rounded Rectangular Callout 42"/>
          <p:cNvSpPr/>
          <p:nvPr/>
        </p:nvSpPr>
        <p:spPr>
          <a:xfrm>
            <a:off x="8105702" y="1181601"/>
            <a:ext cx="899637" cy="539250"/>
          </a:xfrm>
          <a:prstGeom prst="wedgeRoundRectCallout">
            <a:avLst>
              <a:gd name="adj1" fmla="val -71070"/>
              <a:gd name="adj2" fmla="val 67954"/>
              <a:gd name="adj3" fmla="val 16667"/>
            </a:avLst>
          </a:prstGeom>
          <a:gradFill flip="none" rotWithShape="1">
            <a:gsLst>
              <a:gs pos="50000">
                <a:srgbClr val="7F7F7F"/>
              </a:gs>
              <a:gs pos="18000">
                <a:srgbClr val="595959"/>
              </a:gs>
              <a:gs pos="88000">
                <a:srgbClr val="595959"/>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300" b="1" dirty="0">
                <a:solidFill>
                  <a:schemeClr val="bg1"/>
                </a:solidFill>
              </a:rPr>
              <a:t>Analysis dataset</a:t>
            </a:r>
          </a:p>
        </p:txBody>
      </p:sp>
      <p:sp>
        <p:nvSpPr>
          <p:cNvPr id="72"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59529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91084"/>
            <a:ext cx="3096184" cy="535539"/>
          </a:xfrm>
        </p:spPr>
        <p:txBody>
          <a:bodyPr wrap="square">
            <a:noAutofit/>
          </a:bodyPr>
          <a:lstStyle/>
          <a:p>
            <a:r>
              <a:rPr lang="en-US" sz="2800" dirty="0">
                <a:solidFill>
                  <a:schemeClr val="bg1"/>
                </a:solidFill>
              </a:rPr>
              <a:t>Analysis Datasets</a:t>
            </a:r>
          </a:p>
        </p:txBody>
      </p:sp>
      <p:pic>
        <p:nvPicPr>
          <p:cNvPr id="6" name="Content Placeholder 11"/>
          <p:cNvPicPr>
            <a:picLocks noChangeAspect="1"/>
          </p:cNvPicPr>
          <p:nvPr/>
        </p:nvPicPr>
        <p:blipFill>
          <a:blip r:embed="rId3"/>
          <a:stretch>
            <a:fillRect/>
          </a:stretch>
        </p:blipFill>
        <p:spPr>
          <a:xfrm>
            <a:off x="621764" y="1145114"/>
            <a:ext cx="7839064" cy="4119024"/>
          </a:xfrm>
          <a:prstGeom prst="rect">
            <a:avLst/>
          </a:prstGeom>
          <a:noFill/>
          <a:ln>
            <a:noFill/>
          </a:ln>
        </p:spPr>
      </p:pic>
      <p:sp>
        <p:nvSpPr>
          <p:cNvPr id="7" name="TextBox 6"/>
          <p:cNvSpPr txBox="1"/>
          <p:nvPr/>
        </p:nvSpPr>
        <p:spPr>
          <a:xfrm>
            <a:off x="151402" y="5267277"/>
            <a:ext cx="3456395" cy="253916"/>
          </a:xfrm>
          <a:prstGeom prst="rect">
            <a:avLst/>
          </a:prstGeom>
          <a:noFill/>
        </p:spPr>
        <p:txBody>
          <a:bodyPr wrap="none" rtlCol="0">
            <a:spAutoFit/>
          </a:bodyPr>
          <a:lstStyle/>
          <a:p>
            <a:r>
              <a:rPr lang="en-US" sz="1050" dirty="0"/>
              <a:t>Picture courtesy ADaM Implementation guideline CDISC.org</a:t>
            </a:r>
          </a:p>
        </p:txBody>
      </p:sp>
      <p:sp>
        <p:nvSpPr>
          <p:cNvPr id="8"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9575921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421"/>
          <p:cNvGrpSpPr/>
          <p:nvPr/>
        </p:nvGrpSpPr>
        <p:grpSpPr>
          <a:xfrm>
            <a:off x="428626" y="3257275"/>
            <a:ext cx="8677275" cy="583497"/>
            <a:chOff x="822783" y="1771650"/>
            <a:chExt cx="4905565" cy="923925"/>
          </a:xfrm>
        </p:grpSpPr>
        <p:sp>
          <p:nvSpPr>
            <p:cNvPr id="38" name="Rectangle 37"/>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Rectangle 38"/>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5" name="Group 421"/>
          <p:cNvGrpSpPr/>
          <p:nvPr/>
        </p:nvGrpSpPr>
        <p:grpSpPr>
          <a:xfrm>
            <a:off x="428626" y="2821847"/>
            <a:ext cx="8677275" cy="583497"/>
            <a:chOff x="822783" y="1771650"/>
            <a:chExt cx="4905565" cy="923925"/>
          </a:xfrm>
        </p:grpSpPr>
        <p:sp>
          <p:nvSpPr>
            <p:cNvPr id="36" name="Rectangle 35"/>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36"/>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9" name="Group 421"/>
          <p:cNvGrpSpPr/>
          <p:nvPr/>
        </p:nvGrpSpPr>
        <p:grpSpPr>
          <a:xfrm>
            <a:off x="428626" y="2433056"/>
            <a:ext cx="8677275" cy="583497"/>
            <a:chOff x="822783" y="1771650"/>
            <a:chExt cx="4905565" cy="923925"/>
          </a:xfrm>
        </p:grpSpPr>
        <p:sp>
          <p:nvSpPr>
            <p:cNvPr id="30" name="Rectangle 29"/>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30"/>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6" name="Group 421"/>
          <p:cNvGrpSpPr/>
          <p:nvPr/>
        </p:nvGrpSpPr>
        <p:grpSpPr>
          <a:xfrm>
            <a:off x="428626" y="1792639"/>
            <a:ext cx="8677275" cy="583497"/>
            <a:chOff x="822783" y="1771650"/>
            <a:chExt cx="4905565" cy="923925"/>
          </a:xfrm>
        </p:grpSpPr>
        <p:sp>
          <p:nvSpPr>
            <p:cNvPr id="27" name="Rectangle 26"/>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27"/>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3"/>
          <p:cNvSpPr>
            <a:spLocks noGrp="1"/>
          </p:cNvSpPr>
          <p:nvPr>
            <p:ph type="title"/>
          </p:nvPr>
        </p:nvSpPr>
        <p:spPr>
          <a:xfrm>
            <a:off x="0" y="457088"/>
            <a:ext cx="3636579" cy="535539"/>
          </a:xfrm>
        </p:spPr>
        <p:txBody>
          <a:bodyPr wrap="square">
            <a:noAutofit/>
          </a:bodyPr>
          <a:lstStyle/>
          <a:p>
            <a:r>
              <a:rPr lang="en-US" sz="2800" dirty="0">
                <a:solidFill>
                  <a:schemeClr val="bg1"/>
                </a:solidFill>
              </a:rPr>
              <a:t>ADaM Data Structures</a:t>
            </a:r>
          </a:p>
        </p:txBody>
      </p:sp>
      <p:sp>
        <p:nvSpPr>
          <p:cNvPr id="2" name="Content Placeholder 1"/>
          <p:cNvSpPr>
            <a:spLocks noGrp="1"/>
          </p:cNvSpPr>
          <p:nvPr>
            <p:ph idx="1"/>
          </p:nvPr>
        </p:nvSpPr>
        <p:spPr>
          <a:xfrm>
            <a:off x="403761" y="1515487"/>
            <a:ext cx="8511639" cy="2697191"/>
          </a:xfrm>
        </p:spPr>
        <p:txBody>
          <a:bodyPr/>
          <a:lstStyle/>
          <a:p>
            <a:pPr marL="231775" indent="0">
              <a:spcBef>
                <a:spcPts val="1200"/>
              </a:spcBef>
              <a:buNone/>
            </a:pPr>
            <a:r>
              <a:rPr lang="en-US" sz="1600" u="sng" dirty="0"/>
              <a:t>Clear and Unambiguous </a:t>
            </a:r>
            <a:r>
              <a:rPr lang="en-US" sz="1600" dirty="0"/>
              <a:t>connect between the Analysis datasets and associated Metadata supporting the statistical analyses performed in a clinical study – communicate the content and source of the datasets</a:t>
            </a:r>
          </a:p>
          <a:p>
            <a:pPr marL="231775" indent="0">
              <a:spcBef>
                <a:spcPts val="1200"/>
              </a:spcBef>
              <a:buNone/>
            </a:pPr>
            <a:r>
              <a:rPr lang="en-US" sz="1600" dirty="0"/>
              <a:t>Provide </a:t>
            </a:r>
            <a:r>
              <a:rPr lang="en-US" sz="1600" u="sng" dirty="0"/>
              <a:t>Traceability</a:t>
            </a:r>
            <a:r>
              <a:rPr lang="en-US" sz="1600" dirty="0"/>
              <a:t> – data’s lineage or relationship between analysis value and its predecessor (derived, imputed)</a:t>
            </a:r>
          </a:p>
          <a:p>
            <a:pPr marL="231775" indent="0">
              <a:spcBef>
                <a:spcPts val="1200"/>
              </a:spcBef>
              <a:buNone/>
            </a:pPr>
            <a:r>
              <a:rPr lang="en-US" sz="1600" u="sng" dirty="0"/>
              <a:t>Readily usable </a:t>
            </a:r>
            <a:r>
              <a:rPr lang="en-US" sz="1600" dirty="0"/>
              <a:t>with commonly available software tools</a:t>
            </a:r>
          </a:p>
          <a:p>
            <a:pPr marL="231775" indent="0">
              <a:spcBef>
                <a:spcPts val="1200"/>
              </a:spcBef>
              <a:buNone/>
            </a:pPr>
            <a:r>
              <a:rPr lang="en-US" sz="1600" u="sng" dirty="0"/>
              <a:t>Ease to perform statistical analysis </a:t>
            </a:r>
            <a:r>
              <a:rPr lang="en-US" sz="1600" dirty="0"/>
              <a:t>with minimal programming – one proc away</a:t>
            </a:r>
          </a:p>
          <a:p>
            <a:pPr marL="231775" indent="0">
              <a:spcBef>
                <a:spcPts val="1200"/>
              </a:spcBef>
              <a:buNone/>
            </a:pPr>
            <a:r>
              <a:rPr lang="en-US" sz="1600" dirty="0"/>
              <a:t>Ease </a:t>
            </a:r>
            <a:r>
              <a:rPr lang="en-US" sz="1600" u="sng" dirty="0"/>
              <a:t>data review and re-creation </a:t>
            </a:r>
            <a:r>
              <a:rPr lang="en-US" sz="1600" dirty="0"/>
              <a:t>of specific statistical Analysis</a:t>
            </a:r>
          </a:p>
        </p:txBody>
      </p:sp>
      <p:sp>
        <p:nvSpPr>
          <p:cNvPr id="6" name="Isosceles Triangle 5"/>
          <p:cNvSpPr/>
          <p:nvPr/>
        </p:nvSpPr>
        <p:spPr>
          <a:xfrm rot="5400000">
            <a:off x="366036" y="1609296"/>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p:cNvSpPr/>
          <p:nvPr/>
        </p:nvSpPr>
        <p:spPr>
          <a:xfrm rot="5400000">
            <a:off x="406834" y="1609296"/>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Isosceles Triangle 17"/>
          <p:cNvSpPr/>
          <p:nvPr/>
        </p:nvSpPr>
        <p:spPr>
          <a:xfrm rot="5400000">
            <a:off x="366036" y="2534126"/>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p:cNvSpPr/>
          <p:nvPr/>
        </p:nvSpPr>
        <p:spPr>
          <a:xfrm rot="5400000">
            <a:off x="406834" y="2534126"/>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Isosceles Triangle 20"/>
          <p:cNvSpPr/>
          <p:nvPr/>
        </p:nvSpPr>
        <p:spPr>
          <a:xfrm rot="5400000">
            <a:off x="366036" y="3143270"/>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p:cNvSpPr/>
          <p:nvPr/>
        </p:nvSpPr>
        <p:spPr>
          <a:xfrm rot="5400000">
            <a:off x="406834" y="3143270"/>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Isosceles Triangle 23"/>
          <p:cNvSpPr/>
          <p:nvPr/>
        </p:nvSpPr>
        <p:spPr>
          <a:xfrm rot="5400000">
            <a:off x="366036" y="3550125"/>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sosceles Triangle 24"/>
          <p:cNvSpPr/>
          <p:nvPr/>
        </p:nvSpPr>
        <p:spPr>
          <a:xfrm rot="5400000">
            <a:off x="406834" y="3550125"/>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Isosceles Triangle 31"/>
          <p:cNvSpPr/>
          <p:nvPr/>
        </p:nvSpPr>
        <p:spPr>
          <a:xfrm rot="5400000">
            <a:off x="366036" y="3924775"/>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Isosceles Triangle 32"/>
          <p:cNvSpPr/>
          <p:nvPr/>
        </p:nvSpPr>
        <p:spPr>
          <a:xfrm rot="5400000">
            <a:off x="406834" y="3924775"/>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9507246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7940" y="443920"/>
            <a:ext cx="2581177" cy="535539"/>
          </a:xfrm>
        </p:spPr>
        <p:txBody>
          <a:bodyPr wrap="square">
            <a:noAutofit/>
          </a:bodyPr>
          <a:lstStyle/>
          <a:p>
            <a:r>
              <a:rPr lang="en-US" sz="2800" dirty="0">
                <a:solidFill>
                  <a:schemeClr val="bg1"/>
                </a:solidFill>
              </a:rPr>
              <a:t>Traceability</a:t>
            </a:r>
          </a:p>
        </p:txBody>
      </p:sp>
      <p:sp>
        <p:nvSpPr>
          <p:cNvPr id="6" name="Content Placeholder 5"/>
          <p:cNvSpPr>
            <a:spLocks noGrp="1"/>
          </p:cNvSpPr>
          <p:nvPr>
            <p:ph idx="1"/>
          </p:nvPr>
        </p:nvSpPr>
        <p:spPr>
          <a:xfrm>
            <a:off x="403761" y="1336807"/>
            <a:ext cx="8511639" cy="3842665"/>
          </a:xfrm>
        </p:spPr>
        <p:txBody>
          <a:bodyPr/>
          <a:lstStyle/>
          <a:p>
            <a:r>
              <a:rPr lang="en-US" sz="1400" dirty="0" smtClean="0"/>
              <a:t>Assumption: Source for ADaM datasets are SDTM</a:t>
            </a:r>
          </a:p>
          <a:p>
            <a:r>
              <a:rPr lang="en-US" sz="1400" dirty="0" smtClean="0"/>
              <a:t>Reality : Source for ADaM can be another ADaM</a:t>
            </a:r>
            <a:endParaRPr lang="en-US" sz="1400" dirty="0"/>
          </a:p>
          <a:p>
            <a:pPr marL="0" indent="0">
              <a:buNone/>
            </a:pPr>
            <a:endParaRPr lang="en-US" sz="1400" dirty="0" smtClean="0"/>
          </a:p>
          <a:p>
            <a:r>
              <a:rPr lang="en-US" sz="1400" dirty="0" smtClean="0"/>
              <a:t>A </a:t>
            </a:r>
            <a:r>
              <a:rPr lang="en-US" sz="1400" dirty="0"/>
              <a:t>CDISC </a:t>
            </a:r>
            <a:r>
              <a:rPr lang="en-US" sz="1400" dirty="0" smtClean="0"/>
              <a:t>compliant </a:t>
            </a:r>
            <a:r>
              <a:rPr lang="en-US" sz="1400" dirty="0"/>
              <a:t>submission includes both SDTM and ADaM datasets </a:t>
            </a:r>
            <a:r>
              <a:rPr lang="en-US" sz="1400" dirty="0" smtClean="0"/>
              <a:t>; </a:t>
            </a:r>
            <a:r>
              <a:rPr lang="en-US" sz="1400" dirty="0"/>
              <a:t>relationship between SDTM and ADaM must be clear. </a:t>
            </a:r>
          </a:p>
          <a:p>
            <a:r>
              <a:rPr lang="en-US" sz="1400" dirty="0"/>
              <a:t>ADaM tries to balance ‘</a:t>
            </a:r>
            <a:r>
              <a:rPr lang="en-US" sz="1400" u="sng" dirty="0"/>
              <a:t>Traceability</a:t>
            </a:r>
            <a:r>
              <a:rPr lang="en-US" sz="1400" dirty="0"/>
              <a:t>’ and ‘</a:t>
            </a:r>
            <a:r>
              <a:rPr lang="en-US" sz="1400" u="sng" dirty="0"/>
              <a:t>Analysis-Ready</a:t>
            </a:r>
            <a:r>
              <a:rPr lang="en-US" sz="1400" dirty="0"/>
              <a:t>’ with a predictable structure</a:t>
            </a:r>
          </a:p>
          <a:p>
            <a:pPr lvl="1"/>
            <a:r>
              <a:rPr lang="en-US" sz="1200" dirty="0"/>
              <a:t>Contains derived data along with directly imported SDTM datasets</a:t>
            </a:r>
          </a:p>
          <a:p>
            <a:pPr lvl="1"/>
            <a:r>
              <a:rPr lang="en-US" sz="1200" dirty="0"/>
              <a:t>In case of records/observation not used for analysis are dropped then appropriate analysis flags are added to ease analysis</a:t>
            </a:r>
          </a:p>
          <a:p>
            <a:r>
              <a:rPr lang="en-US" sz="1400" dirty="0"/>
              <a:t>Traceability is </a:t>
            </a:r>
            <a:r>
              <a:rPr lang="en-US" sz="1400" u="sng" dirty="0"/>
              <a:t>key for reviewers</a:t>
            </a:r>
            <a:r>
              <a:rPr lang="en-US" sz="1400" dirty="0"/>
              <a:t> since it helps identify </a:t>
            </a:r>
          </a:p>
          <a:p>
            <a:pPr lvl="1"/>
            <a:r>
              <a:rPr lang="en-US" sz="1200" dirty="0"/>
              <a:t>Information that </a:t>
            </a:r>
            <a:r>
              <a:rPr lang="en-US" sz="1200" u="sng" dirty="0"/>
              <a:t>exists in the submitted </a:t>
            </a:r>
            <a:r>
              <a:rPr lang="en-US" sz="1200" dirty="0"/>
              <a:t>SDTM data</a:t>
            </a:r>
          </a:p>
          <a:p>
            <a:pPr lvl="1"/>
            <a:r>
              <a:rPr lang="en-US" sz="1200" dirty="0"/>
              <a:t>Information that is </a:t>
            </a:r>
            <a:r>
              <a:rPr lang="en-US" sz="1200" u="sng" dirty="0"/>
              <a:t>derived or imputed </a:t>
            </a:r>
            <a:r>
              <a:rPr lang="en-US" sz="1200" dirty="0"/>
              <a:t>within the ADaM dataset</a:t>
            </a:r>
          </a:p>
          <a:p>
            <a:pPr lvl="1"/>
            <a:r>
              <a:rPr lang="en-US" sz="1200" dirty="0"/>
              <a:t>The </a:t>
            </a:r>
            <a:r>
              <a:rPr lang="en-US" sz="1200" u="sng" dirty="0"/>
              <a:t>method used </a:t>
            </a:r>
            <a:r>
              <a:rPr lang="en-US" sz="1200" dirty="0"/>
              <a:t>to create derived or imputed data</a:t>
            </a:r>
          </a:p>
          <a:p>
            <a:pPr lvl="1"/>
            <a:r>
              <a:rPr lang="en-US" sz="1200" dirty="0"/>
              <a:t>Information </a:t>
            </a:r>
            <a:r>
              <a:rPr lang="en-US" sz="1200" u="sng" dirty="0"/>
              <a:t>used for analyses </a:t>
            </a:r>
            <a:r>
              <a:rPr lang="en-US" sz="1200" dirty="0"/>
              <a:t>versus </a:t>
            </a:r>
            <a:r>
              <a:rPr lang="en-US" sz="1200" u="sng" dirty="0"/>
              <a:t>not used for analyses </a:t>
            </a:r>
            <a:r>
              <a:rPr lang="en-US" sz="1200" dirty="0"/>
              <a:t>but is included in the dataset to support traceability or future analysis</a:t>
            </a:r>
          </a:p>
        </p:txBody>
      </p:sp>
      <p:sp>
        <p:nvSpPr>
          <p:cNvPr id="3" name="Right Brace 2"/>
          <p:cNvSpPr/>
          <p:nvPr/>
        </p:nvSpPr>
        <p:spPr>
          <a:xfrm>
            <a:off x="4730214" y="1336807"/>
            <a:ext cx="91168" cy="55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5171579" y="1459518"/>
            <a:ext cx="2122248" cy="369332"/>
          </a:xfrm>
          <a:prstGeom prst="rect">
            <a:avLst/>
          </a:prstGeom>
          <a:noFill/>
        </p:spPr>
        <p:txBody>
          <a:bodyPr wrap="none" rtlCol="0">
            <a:spAutoFit/>
          </a:bodyPr>
          <a:lstStyle/>
          <a:p>
            <a:r>
              <a:rPr lang="en-US" dirty="0"/>
              <a:t>Requires Traceability</a:t>
            </a:r>
          </a:p>
        </p:txBody>
      </p:sp>
      <p:sp>
        <p:nvSpPr>
          <p:cNvPr id="8" name="TextBox 7"/>
          <p:cNvSpPr txBox="1"/>
          <p:nvPr/>
        </p:nvSpPr>
        <p:spPr>
          <a:xfrm>
            <a:off x="2873829" y="1922068"/>
            <a:ext cx="1841273" cy="369332"/>
          </a:xfrm>
          <a:prstGeom prst="rect">
            <a:avLst/>
          </a:prstGeom>
          <a:noFill/>
        </p:spPr>
        <p:txBody>
          <a:bodyPr wrap="none" rtlCol="0">
            <a:spAutoFit/>
          </a:bodyPr>
          <a:lstStyle/>
          <a:p>
            <a:r>
              <a:rPr lang="en-US" dirty="0"/>
              <a:t>Why Traceability?</a:t>
            </a:r>
          </a:p>
        </p:txBody>
      </p:sp>
      <p:sp>
        <p:nvSpPr>
          <p:cNvPr id="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4213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44942"/>
            <a:ext cx="2749342" cy="535539"/>
          </a:xfrm>
        </p:spPr>
        <p:txBody>
          <a:bodyPr wrap="square">
            <a:noAutofit/>
          </a:bodyPr>
          <a:lstStyle/>
          <a:p>
            <a:r>
              <a:rPr lang="en-US" sz="2800" dirty="0">
                <a:solidFill>
                  <a:schemeClr val="bg1"/>
                </a:solidFill>
              </a:rPr>
              <a:t>Traceability</a:t>
            </a:r>
          </a:p>
        </p:txBody>
      </p:sp>
      <p:sp>
        <p:nvSpPr>
          <p:cNvPr id="6" name="Content Placeholder 5"/>
          <p:cNvSpPr>
            <a:spLocks noGrp="1"/>
          </p:cNvSpPr>
          <p:nvPr>
            <p:ph idx="1"/>
          </p:nvPr>
        </p:nvSpPr>
        <p:spPr>
          <a:xfrm>
            <a:off x="403761" y="1376854"/>
            <a:ext cx="8511639" cy="3165569"/>
          </a:xfrm>
        </p:spPr>
        <p:txBody>
          <a:bodyPr/>
          <a:lstStyle/>
          <a:p>
            <a:r>
              <a:rPr lang="en-US" sz="1800" dirty="0"/>
              <a:t>Two levels of Traceability:</a:t>
            </a:r>
          </a:p>
          <a:p>
            <a:pPr lvl="1"/>
            <a:r>
              <a:rPr lang="en-US" sz="1800" dirty="0"/>
              <a:t>Metadata traceability:</a:t>
            </a:r>
          </a:p>
          <a:p>
            <a:pPr lvl="2"/>
            <a:r>
              <a:rPr lang="en-US" sz="1700" dirty="0"/>
              <a:t>Required for </a:t>
            </a:r>
            <a:r>
              <a:rPr lang="en-US" sz="1700" u="sng" dirty="0"/>
              <a:t>ADaM compliance</a:t>
            </a:r>
          </a:p>
          <a:p>
            <a:pPr lvl="2"/>
            <a:r>
              <a:rPr lang="en-US" sz="1700" dirty="0"/>
              <a:t>Establishes the relationship of the analysis variable to its source dataset(s) and variables by </a:t>
            </a:r>
            <a:r>
              <a:rPr lang="en-US" sz="1700" u="sng" dirty="0"/>
              <a:t>describing the algorithm used</a:t>
            </a:r>
            <a:r>
              <a:rPr lang="en-US" sz="1700" dirty="0"/>
              <a:t> to derive or populate it</a:t>
            </a:r>
          </a:p>
          <a:p>
            <a:pPr lvl="2"/>
            <a:r>
              <a:rPr lang="en-US" sz="1700" dirty="0"/>
              <a:t>Establishes the </a:t>
            </a:r>
            <a:r>
              <a:rPr lang="en-US" sz="1700" u="sng" dirty="0"/>
              <a:t>relationship between an analysis result &amp; analysis dataset(s)</a:t>
            </a:r>
          </a:p>
        </p:txBody>
      </p:sp>
      <p:sp>
        <p:nvSpPr>
          <p:cNvPr id="5"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39483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14" y="446940"/>
            <a:ext cx="3569149" cy="535539"/>
          </a:xfrm>
        </p:spPr>
        <p:txBody>
          <a:bodyPr wrap="square">
            <a:noAutofit/>
          </a:bodyPr>
          <a:lstStyle/>
          <a:p>
            <a:r>
              <a:rPr lang="en-US" sz="2800" dirty="0">
                <a:solidFill>
                  <a:schemeClr val="bg1"/>
                </a:solidFill>
              </a:rPr>
              <a:t>Metadata traceability</a:t>
            </a:r>
          </a:p>
        </p:txBody>
      </p:sp>
      <p:grpSp>
        <p:nvGrpSpPr>
          <p:cNvPr id="27" name="Group 26"/>
          <p:cNvGrpSpPr/>
          <p:nvPr/>
        </p:nvGrpSpPr>
        <p:grpSpPr>
          <a:xfrm>
            <a:off x="34114" y="1239619"/>
            <a:ext cx="9056722" cy="4059711"/>
            <a:chOff x="34114" y="691116"/>
            <a:chExt cx="9056722" cy="4059711"/>
          </a:xfrm>
        </p:grpSpPr>
        <p:pic>
          <p:nvPicPr>
            <p:cNvPr id="3" name="Picture 2"/>
            <p:cNvPicPr>
              <a:picLocks noChangeAspect="1"/>
            </p:cNvPicPr>
            <p:nvPr/>
          </p:nvPicPr>
          <p:blipFill>
            <a:blip r:embed="rId2"/>
            <a:stretch>
              <a:fillRect/>
            </a:stretch>
          </p:blipFill>
          <p:spPr>
            <a:xfrm>
              <a:off x="34114" y="712374"/>
              <a:ext cx="4558583" cy="4017195"/>
            </a:xfrm>
            <a:prstGeom prst="rect">
              <a:avLst/>
            </a:prstGeom>
            <a:ln w="12700">
              <a:solidFill>
                <a:schemeClr val="bg1"/>
              </a:solidFill>
            </a:ln>
          </p:spPr>
        </p:pic>
        <p:pic>
          <p:nvPicPr>
            <p:cNvPr id="12" name="Picture 11"/>
            <p:cNvPicPr>
              <a:picLocks noChangeAspect="1"/>
            </p:cNvPicPr>
            <p:nvPr/>
          </p:nvPicPr>
          <p:blipFill>
            <a:blip r:embed="rId3"/>
            <a:stretch>
              <a:fillRect/>
            </a:stretch>
          </p:blipFill>
          <p:spPr>
            <a:xfrm>
              <a:off x="4592698" y="691116"/>
              <a:ext cx="4498138" cy="849899"/>
            </a:xfrm>
            <a:prstGeom prst="rect">
              <a:avLst/>
            </a:prstGeom>
            <a:ln>
              <a:solidFill>
                <a:schemeClr val="bg1"/>
              </a:solidFill>
            </a:ln>
          </p:spPr>
        </p:pic>
        <p:pic>
          <p:nvPicPr>
            <p:cNvPr id="26" name="Picture 25"/>
            <p:cNvPicPr>
              <a:picLocks noChangeAspect="1"/>
            </p:cNvPicPr>
            <p:nvPr/>
          </p:nvPicPr>
          <p:blipFill>
            <a:blip r:embed="rId4"/>
            <a:stretch>
              <a:fillRect/>
            </a:stretch>
          </p:blipFill>
          <p:spPr>
            <a:xfrm>
              <a:off x="4592697" y="1530373"/>
              <a:ext cx="4498139" cy="3220454"/>
            </a:xfrm>
            <a:prstGeom prst="rect">
              <a:avLst/>
            </a:prstGeom>
            <a:ln>
              <a:solidFill>
                <a:schemeClr val="bg1"/>
              </a:solidFill>
            </a:ln>
          </p:spPr>
        </p:pic>
      </p:grpSp>
      <p:sp>
        <p:nvSpPr>
          <p:cNvPr id="22"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406325597"/>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 1">
  <a:themeElements>
    <a:clrScheme name="TA Color Template">
      <a:dk1>
        <a:sysClr val="windowText" lastClr="000000"/>
      </a:dk1>
      <a:lt1>
        <a:sysClr val="window" lastClr="FFFFFF"/>
      </a:lt1>
      <a:dk2>
        <a:srgbClr val="1F497D"/>
      </a:dk2>
      <a:lt2>
        <a:srgbClr val="EEECE1"/>
      </a:lt2>
      <a:accent1>
        <a:srgbClr val="006BB6"/>
      </a:accent1>
      <a:accent2>
        <a:srgbClr val="00A0A2"/>
      </a:accent2>
      <a:accent3>
        <a:srgbClr val="6D6E72"/>
      </a:accent3>
      <a:accent4>
        <a:srgbClr val="2C3E50"/>
      </a:accent4>
      <a:accent5>
        <a:srgbClr val="8E44AE"/>
      </a:accent5>
      <a:accent6>
        <a:srgbClr val="2981B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bg1">
              <a:lumMod val="50000"/>
            </a:schemeClr>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A3BCF0A7-0E8F-433E-8993-91B81FC0B25A}" vid="{358B5F3C-0965-4CB2-8AA0-72D725F21A72}"/>
    </a:ext>
  </a:extLst>
</a:theme>
</file>

<file path=ppt/theme/theme2.xml><?xml version="1.0" encoding="utf-8"?>
<a:theme xmlns:a="http://schemas.openxmlformats.org/drawingml/2006/main" name="Theme 2">
  <a:themeElements>
    <a:clrScheme name="TA Color Template">
      <a:dk1>
        <a:sysClr val="windowText" lastClr="000000"/>
      </a:dk1>
      <a:lt1>
        <a:sysClr val="window" lastClr="FFFFFF"/>
      </a:lt1>
      <a:dk2>
        <a:srgbClr val="1F497D"/>
      </a:dk2>
      <a:lt2>
        <a:srgbClr val="EEECE1"/>
      </a:lt2>
      <a:accent1>
        <a:srgbClr val="006BB6"/>
      </a:accent1>
      <a:accent2>
        <a:srgbClr val="00A0A2"/>
      </a:accent2>
      <a:accent3>
        <a:srgbClr val="6D6E72"/>
      </a:accent3>
      <a:accent4>
        <a:srgbClr val="2C3E50"/>
      </a:accent4>
      <a:accent5>
        <a:srgbClr val="8E44AE"/>
      </a:accent5>
      <a:accent6>
        <a:srgbClr val="2981B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bg1">
              <a:lumMod val="50000"/>
            </a:schemeClr>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A3BCF0A7-0E8F-433E-8993-91B81FC0B25A}" vid="{358B5F3C-0965-4CB2-8AA0-72D725F21A72}"/>
    </a:ext>
  </a:extLst>
</a:theme>
</file>

<file path=ppt/theme/theme3.xml><?xml version="1.0" encoding="utf-8"?>
<a:theme xmlns:a="http://schemas.openxmlformats.org/drawingml/2006/main" name="Theme 3">
  <a:themeElements>
    <a:clrScheme name="TA Color Template">
      <a:dk1>
        <a:sysClr val="windowText" lastClr="000000"/>
      </a:dk1>
      <a:lt1>
        <a:sysClr val="window" lastClr="FFFFFF"/>
      </a:lt1>
      <a:dk2>
        <a:srgbClr val="1F497D"/>
      </a:dk2>
      <a:lt2>
        <a:srgbClr val="EEECE1"/>
      </a:lt2>
      <a:accent1>
        <a:srgbClr val="006BB6"/>
      </a:accent1>
      <a:accent2>
        <a:srgbClr val="00A0A2"/>
      </a:accent2>
      <a:accent3>
        <a:srgbClr val="6D6E72"/>
      </a:accent3>
      <a:accent4>
        <a:srgbClr val="2C3E50"/>
      </a:accent4>
      <a:accent5>
        <a:srgbClr val="8E44AE"/>
      </a:accent5>
      <a:accent6>
        <a:srgbClr val="2981B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bg1">
              <a:lumMod val="50000"/>
            </a:schemeClr>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A3BCF0A7-0E8F-433E-8993-91B81FC0B25A}" vid="{358B5F3C-0965-4CB2-8AA0-72D725F21A7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A Color Template">
    <a:dk1>
      <a:sysClr val="windowText" lastClr="000000"/>
    </a:dk1>
    <a:lt1>
      <a:sysClr val="window" lastClr="FFFFFF"/>
    </a:lt1>
    <a:dk2>
      <a:srgbClr val="1F497D"/>
    </a:dk2>
    <a:lt2>
      <a:srgbClr val="EEECE1"/>
    </a:lt2>
    <a:accent1>
      <a:srgbClr val="006BB6"/>
    </a:accent1>
    <a:accent2>
      <a:srgbClr val="00A0A2"/>
    </a:accent2>
    <a:accent3>
      <a:srgbClr val="6D6E72"/>
    </a:accent3>
    <a:accent4>
      <a:srgbClr val="2C3E50"/>
    </a:accent4>
    <a:accent5>
      <a:srgbClr val="8E44AE"/>
    </a:accent5>
    <a:accent6>
      <a:srgbClr val="2981BC"/>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Theme1</Template>
  <TotalTime>3471</TotalTime>
  <Words>4014</Words>
  <Application>Microsoft Office PowerPoint</Application>
  <PresentationFormat>On-screen Show (16:10)</PresentationFormat>
  <Paragraphs>470</Paragraphs>
  <Slides>38</Slides>
  <Notes>19</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38</vt:i4>
      </vt:variant>
    </vt:vector>
  </HeadingPairs>
  <TitlesOfParts>
    <vt:vector size="49" baseType="lpstr">
      <vt:lpstr>Microsoft YaHei</vt:lpstr>
      <vt:lpstr>Arial</vt:lpstr>
      <vt:lpstr>Calibri</vt:lpstr>
      <vt:lpstr>Mangal</vt:lpstr>
      <vt:lpstr>Minion Pro</vt:lpstr>
      <vt:lpstr>Times New Roman</vt:lpstr>
      <vt:lpstr>Wingdings</vt:lpstr>
      <vt:lpstr>Theme 1</vt:lpstr>
      <vt:lpstr>Theme 2</vt:lpstr>
      <vt:lpstr>Theme 3</vt:lpstr>
      <vt:lpstr>Adobe Acrobat Document</vt:lpstr>
      <vt:lpstr>Overview of ADAM – Analysis Data Model</vt:lpstr>
      <vt:lpstr>Confidentiality Statement</vt:lpstr>
      <vt:lpstr>Agenda</vt:lpstr>
      <vt:lpstr>Why do we need ADaM?</vt:lpstr>
      <vt:lpstr>Analysis Datasets</vt:lpstr>
      <vt:lpstr>ADaM Data Structures</vt:lpstr>
      <vt:lpstr>Traceability</vt:lpstr>
      <vt:lpstr>Traceability</vt:lpstr>
      <vt:lpstr>Metadata traceability</vt:lpstr>
      <vt:lpstr>Metadata traceability</vt:lpstr>
      <vt:lpstr>Traceability</vt:lpstr>
      <vt:lpstr>Data Point Traceability</vt:lpstr>
      <vt:lpstr>Traceability Cycle</vt:lpstr>
      <vt:lpstr>ADaM Data Structures</vt:lpstr>
      <vt:lpstr>General ADaM Definitions</vt:lpstr>
      <vt:lpstr>Standard ADaM Variables</vt:lpstr>
      <vt:lpstr>ADaM variable Conventions</vt:lpstr>
      <vt:lpstr>ADaM variable Conventions</vt:lpstr>
      <vt:lpstr>ADaM variable Conventions</vt:lpstr>
      <vt:lpstr>ADaM variable Conventions</vt:lpstr>
      <vt:lpstr>Timing variable Conventions</vt:lpstr>
      <vt:lpstr>Flag and Group variables</vt:lpstr>
      <vt:lpstr>Additional Fragments</vt:lpstr>
      <vt:lpstr>ADaM Treatment Variables</vt:lpstr>
      <vt:lpstr>ADaM Common Variables</vt:lpstr>
      <vt:lpstr>ADaM variable rules</vt:lpstr>
      <vt:lpstr>Rules for creation of rows and columns in ADaM</vt:lpstr>
      <vt:lpstr>Rules for creation of rows and columns in ADaM</vt:lpstr>
      <vt:lpstr>Rules for creation of rows and columns in ADaM</vt:lpstr>
      <vt:lpstr>Rules for creation of rows and columns in ADaM</vt:lpstr>
      <vt:lpstr>Rules for creation of rows and columns in ADaM</vt:lpstr>
      <vt:lpstr>Rules for creation of rows and columns in ADaM</vt:lpstr>
      <vt:lpstr>Navigating through ADaM IG </vt:lpstr>
      <vt:lpstr>ADaM IG</vt:lpstr>
      <vt:lpstr>References</vt:lpstr>
      <vt:lpstr>Thank You</vt:lpstr>
      <vt:lpstr>Document Release Notice</vt:lpstr>
      <vt:lpstr>Change/Revision History</vt:lpstr>
    </vt:vector>
  </TitlesOfParts>
  <Company>TCS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Varma</dc:creator>
  <cp:lastModifiedBy>Varsha Mahajan</cp:lastModifiedBy>
  <cp:revision>552</cp:revision>
  <cp:lastPrinted>2016-10-12T10:17:13Z</cp:lastPrinted>
  <dcterms:created xsi:type="dcterms:W3CDTF">2016-08-22T11:45:13Z</dcterms:created>
  <dcterms:modified xsi:type="dcterms:W3CDTF">2018-01-10T05:14:47Z</dcterms:modified>
</cp:coreProperties>
</file>